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65" r:id="rId5"/>
    <p:sldId id="266" r:id="rId6"/>
    <p:sldId id="267" r:id="rId7"/>
    <p:sldId id="272" r:id="rId8"/>
    <p:sldId id="271" r:id="rId9"/>
    <p:sldId id="268" r:id="rId10"/>
    <p:sldId id="273" r:id="rId11"/>
    <p:sldId id="27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2" d="100"/>
          <a:sy n="72" d="100"/>
        </p:scale>
        <p:origin x="4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Vei_lPLUdVc&amp;list=PL9aIEldbTkN20NE0V6wdD10UzQsIJZFr6&amp;index=2&amp;t=32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OJyzSZK2JZ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Lecture Notes</a:t>
            </a:r>
          </a:p>
        </p:txBody>
      </p:sp>
      <p:sp>
        <p:nvSpPr>
          <p:cNvPr id="3" name="Subtitle 2"/>
          <p:cNvSpPr>
            <a:spLocks noGrp="1"/>
          </p:cNvSpPr>
          <p:nvPr>
            <p:ph type="subTitle" idx="1"/>
          </p:nvPr>
        </p:nvSpPr>
        <p:spPr/>
        <p:txBody>
          <a:bodyPr>
            <a:normAutofit lnSpcReduction="10000"/>
          </a:bodyPr>
          <a:lstStyle/>
          <a:p>
            <a:r>
              <a:rPr lang="en-US" b="1" dirty="0"/>
              <a:t>Frequency</a:t>
            </a:r>
            <a:r>
              <a:rPr lang="en-US" dirty="0"/>
              <a:t>, </a:t>
            </a:r>
            <a:r>
              <a:rPr lang="en-US" b="1" dirty="0"/>
              <a:t>Stem-and-Leaf Graphs </a:t>
            </a:r>
            <a:r>
              <a:rPr lang="en-US" dirty="0"/>
              <a:t>, </a:t>
            </a:r>
            <a:r>
              <a:rPr lang="en-US" b="1" dirty="0"/>
              <a:t>Histograms</a:t>
            </a:r>
            <a:endParaRPr lang="en-US" dirty="0"/>
          </a:p>
          <a:p>
            <a:r>
              <a:rPr lang="en-US" dirty="0"/>
              <a:t>Prof. Xin, Ke </a:t>
            </a:r>
          </a:p>
          <a:p>
            <a:r>
              <a:rPr lang="en-US" dirty="0"/>
              <a:t>OER – www.helpyourmath.com</a:t>
            </a:r>
          </a:p>
        </p:txBody>
      </p:sp>
    </p:spTree>
    <p:extLst>
      <p:ext uri="{BB962C8B-B14F-4D97-AF65-F5344CB8AC3E}">
        <p14:creationId xmlns:p14="http://schemas.microsoft.com/office/powerpoint/2010/main" val="666259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BE838-28FE-4E33-AAC1-05FBEC8BD988}"/>
              </a:ext>
            </a:extLst>
          </p:cNvPr>
          <p:cNvSpPr>
            <a:spLocks noGrp="1"/>
          </p:cNvSpPr>
          <p:nvPr>
            <p:ph type="title"/>
          </p:nvPr>
        </p:nvSpPr>
        <p:spPr>
          <a:xfrm>
            <a:off x="677334" y="609600"/>
            <a:ext cx="8596668" cy="793072"/>
          </a:xfrm>
        </p:spPr>
        <p:txBody>
          <a:bodyPr/>
          <a:lstStyle/>
          <a:p>
            <a:r>
              <a:rPr lang="en-US" dirty="0"/>
              <a:t>Practice 1</a:t>
            </a:r>
          </a:p>
        </p:txBody>
      </p:sp>
      <p:sp>
        <p:nvSpPr>
          <p:cNvPr id="3" name="Content Placeholder 2">
            <a:extLst>
              <a:ext uri="{FF2B5EF4-FFF2-40B4-BE49-F238E27FC236}">
                <a16:creationId xmlns:a16="http://schemas.microsoft.com/office/drawing/2014/main" id="{22B44BC2-E5FC-4D00-B9B2-9444785F4000}"/>
              </a:ext>
            </a:extLst>
          </p:cNvPr>
          <p:cNvSpPr>
            <a:spLocks noGrp="1"/>
          </p:cNvSpPr>
          <p:nvPr>
            <p:ph idx="1"/>
          </p:nvPr>
        </p:nvSpPr>
        <p:spPr>
          <a:xfrm>
            <a:off x="677334" y="1491449"/>
            <a:ext cx="8596668" cy="4546095"/>
          </a:xfrm>
        </p:spPr>
        <p:txBody>
          <a:bodyPr>
            <a:normAutofit fontScale="92500" lnSpcReduction="10000"/>
          </a:bodyPr>
          <a:lstStyle/>
          <a:p>
            <a:r>
              <a:rPr lang="en-US" sz="2800" dirty="0"/>
              <a:t>For data set below, create a histogram with 6 classes. </a:t>
            </a:r>
          </a:p>
          <a:p>
            <a:r>
              <a:rPr lang="en-US" sz="2800" dirty="0"/>
              <a:t>76,84,76,103,92,</a:t>
            </a:r>
            <a:br>
              <a:rPr lang="en-US" sz="2800" dirty="0"/>
            </a:br>
            <a:r>
              <a:rPr lang="en-US" sz="2800" dirty="0"/>
              <a:t>47,98,54,80,91,</a:t>
            </a:r>
            <a:br>
              <a:rPr lang="en-US" sz="2800" dirty="0"/>
            </a:br>
            <a:r>
              <a:rPr lang="en-US" sz="2800" dirty="0"/>
              <a:t>69,86,83,75,93</a:t>
            </a:r>
            <a:br>
              <a:rPr lang="en-US" sz="2800" dirty="0"/>
            </a:br>
            <a:r>
              <a:rPr lang="en-US" sz="2800" dirty="0"/>
              <a:t>69,86,83,75,93</a:t>
            </a:r>
            <a:br>
              <a:rPr lang="en-US" sz="2800" dirty="0"/>
            </a:br>
            <a:r>
              <a:rPr lang="en-US" sz="2800" dirty="0"/>
              <a:t>89,96,65,94,85</a:t>
            </a:r>
          </a:p>
          <a:p>
            <a:pPr marL="0" indent="0">
              <a:buNone/>
            </a:pPr>
            <a:endParaRPr lang="en-US" sz="2800" dirty="0"/>
          </a:p>
          <a:p>
            <a:pPr marL="0" indent="0">
              <a:buNone/>
            </a:pPr>
            <a:r>
              <a:rPr lang="en-US" sz="2800" dirty="0">
                <a:hlinkClick r:id="rId2"/>
              </a:rPr>
              <a:t>Solution Video</a:t>
            </a:r>
            <a:br>
              <a:rPr lang="en-US" sz="2800" dirty="0"/>
            </a:br>
            <a:br>
              <a:rPr lang="en-US" sz="2800" dirty="0"/>
            </a:br>
            <a:br>
              <a:rPr lang="en-US" dirty="0"/>
            </a:br>
            <a:endParaRPr lang="en-US" dirty="0"/>
          </a:p>
          <a:p>
            <a:endParaRPr lang="en-US" dirty="0"/>
          </a:p>
        </p:txBody>
      </p:sp>
    </p:spTree>
    <p:extLst>
      <p:ext uri="{BB962C8B-B14F-4D97-AF65-F5344CB8AC3E}">
        <p14:creationId xmlns:p14="http://schemas.microsoft.com/office/powerpoint/2010/main" val="3547939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28A1-F699-4ED8-8F7F-248DDD9FF497}"/>
              </a:ext>
            </a:extLst>
          </p:cNvPr>
          <p:cNvSpPr>
            <a:spLocks noGrp="1"/>
          </p:cNvSpPr>
          <p:nvPr>
            <p:ph type="title"/>
          </p:nvPr>
        </p:nvSpPr>
        <p:spPr/>
        <p:txBody>
          <a:bodyPr/>
          <a:lstStyle/>
          <a:p>
            <a:r>
              <a:rPr lang="en-US" dirty="0"/>
              <a:t>Practice 2</a:t>
            </a:r>
          </a:p>
        </p:txBody>
      </p:sp>
      <p:sp>
        <p:nvSpPr>
          <p:cNvPr id="3" name="Content Placeholder 2">
            <a:extLst>
              <a:ext uri="{FF2B5EF4-FFF2-40B4-BE49-F238E27FC236}">
                <a16:creationId xmlns:a16="http://schemas.microsoft.com/office/drawing/2014/main" id="{332150DF-E2C9-4D02-A475-6F6BD5CC28B2}"/>
              </a:ext>
            </a:extLst>
          </p:cNvPr>
          <p:cNvSpPr>
            <a:spLocks noGrp="1"/>
          </p:cNvSpPr>
          <p:nvPr>
            <p:ph idx="1"/>
          </p:nvPr>
        </p:nvSpPr>
        <p:spPr>
          <a:xfrm>
            <a:off x="577126" y="1471657"/>
            <a:ext cx="8596668" cy="3776748"/>
          </a:xfrm>
        </p:spPr>
        <p:txBody>
          <a:bodyPr>
            <a:normAutofit fontScale="92500" lnSpcReduction="10000"/>
          </a:bodyPr>
          <a:lstStyle/>
          <a:p>
            <a:r>
              <a:rPr lang="en-US" sz="3000" dirty="0"/>
              <a:t>For data set below, create a histogram with 6 classes. </a:t>
            </a:r>
          </a:p>
          <a:p>
            <a:r>
              <a:rPr lang="en-US" sz="3000" dirty="0"/>
              <a:t>4.53,3.83,3.83,4.23,4.70,</a:t>
            </a:r>
            <a:br>
              <a:rPr lang="en-US" sz="3000" dirty="0"/>
            </a:br>
            <a:r>
              <a:rPr lang="en-US" sz="3000" dirty="0"/>
              <a:t>1.83,4.00,2.00,3.57,4.25,</a:t>
            </a:r>
            <a:br>
              <a:rPr lang="en-US" sz="3000" dirty="0"/>
            </a:br>
            <a:r>
              <a:rPr lang="en-US" sz="3000" dirty="0"/>
              <a:t>2.75,4.47,3.35,3.27,4.30,</a:t>
            </a:r>
            <a:br>
              <a:rPr lang="en-US" sz="3000" dirty="0"/>
            </a:br>
            <a:r>
              <a:rPr lang="en-US" sz="3000" dirty="0"/>
              <a:t>4.25,4.05,2.12,4.63,4.18,</a:t>
            </a:r>
          </a:p>
          <a:p>
            <a:r>
              <a:rPr lang="en-US" sz="3200" dirty="0">
                <a:hlinkClick r:id="rId2"/>
              </a:rPr>
              <a:t>Solution Video</a:t>
            </a:r>
            <a:endParaRPr lang="en-US" sz="3000" dirty="0"/>
          </a:p>
          <a:p>
            <a:pPr marL="0" indent="0">
              <a:buNone/>
            </a:pPr>
            <a:br>
              <a:rPr lang="en-US" dirty="0"/>
            </a:br>
            <a:endParaRPr lang="en-US" dirty="0"/>
          </a:p>
        </p:txBody>
      </p:sp>
    </p:spTree>
    <p:extLst>
      <p:ext uri="{BB962C8B-B14F-4D97-AF65-F5344CB8AC3E}">
        <p14:creationId xmlns:p14="http://schemas.microsoft.com/office/powerpoint/2010/main" val="660849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521F7-E99E-4EFA-85DE-6ADE42BDEE49}"/>
              </a:ext>
            </a:extLst>
          </p:cNvPr>
          <p:cNvSpPr>
            <a:spLocks noGrp="1"/>
          </p:cNvSpPr>
          <p:nvPr>
            <p:ph type="title"/>
          </p:nvPr>
        </p:nvSpPr>
        <p:spPr>
          <a:xfrm>
            <a:off x="614704" y="121085"/>
            <a:ext cx="8596668" cy="880997"/>
          </a:xfrm>
        </p:spPr>
        <p:txBody>
          <a:bodyPr/>
          <a:lstStyle/>
          <a:p>
            <a:r>
              <a:rPr lang="en-US" b="1" dirty="0"/>
              <a:t>Frequency</a:t>
            </a:r>
            <a:endParaRPr lang="en-US" dirty="0"/>
          </a:p>
        </p:txBody>
      </p:sp>
      <p:sp>
        <p:nvSpPr>
          <p:cNvPr id="3" name="Content Placeholder 2">
            <a:extLst>
              <a:ext uri="{FF2B5EF4-FFF2-40B4-BE49-F238E27FC236}">
                <a16:creationId xmlns:a16="http://schemas.microsoft.com/office/drawing/2014/main" id="{669C9DC9-F3EA-436D-A206-B265DEC02E43}"/>
              </a:ext>
            </a:extLst>
          </p:cNvPr>
          <p:cNvSpPr>
            <a:spLocks noGrp="1"/>
          </p:cNvSpPr>
          <p:nvPr>
            <p:ph idx="1"/>
          </p:nvPr>
        </p:nvSpPr>
        <p:spPr>
          <a:xfrm>
            <a:off x="577126" y="983143"/>
            <a:ext cx="8596668" cy="2787191"/>
          </a:xfrm>
        </p:spPr>
        <p:txBody>
          <a:bodyPr>
            <a:normAutofit fontScale="92500" lnSpcReduction="20000"/>
          </a:bodyPr>
          <a:lstStyle/>
          <a:p>
            <a:r>
              <a:rPr lang="en-US" dirty="0"/>
              <a:t>A </a:t>
            </a:r>
            <a:r>
              <a:rPr lang="en-US" b="1" dirty="0">
                <a:solidFill>
                  <a:srgbClr val="FF0000"/>
                </a:solidFill>
              </a:rPr>
              <a:t>frequency</a:t>
            </a:r>
            <a:r>
              <a:rPr lang="en-US" dirty="0"/>
              <a:t> is the number of times a value of the data occurs.</a:t>
            </a:r>
          </a:p>
          <a:p>
            <a:r>
              <a:rPr lang="en-US" dirty="0"/>
              <a:t>A </a:t>
            </a:r>
            <a:r>
              <a:rPr lang="en-US" b="1" dirty="0">
                <a:solidFill>
                  <a:srgbClr val="FF0000"/>
                </a:solidFill>
              </a:rPr>
              <a:t>relative frequency </a:t>
            </a:r>
            <a:r>
              <a:rPr lang="en-US" dirty="0"/>
              <a:t>is the ratio (fraction or proportion) of the number of times a value of the data occurs in the set of all outcomes to the total number of outcomes. </a:t>
            </a:r>
          </a:p>
          <a:p>
            <a:r>
              <a:rPr lang="en-US" b="1" dirty="0">
                <a:solidFill>
                  <a:srgbClr val="FF0000"/>
                </a:solidFill>
              </a:rPr>
              <a:t>Cumulative relative frequency </a:t>
            </a:r>
            <a:r>
              <a:rPr lang="en-US" dirty="0"/>
              <a:t>is the accumulation of the previous relative frequencies. </a:t>
            </a:r>
          </a:p>
          <a:p>
            <a:br>
              <a:rPr lang="en-US" dirty="0"/>
            </a:br>
            <a:r>
              <a:rPr lang="en-US" altLang="zh-CN" dirty="0"/>
              <a:t>Example:</a:t>
            </a:r>
            <a:br>
              <a:rPr lang="en-US" altLang="zh-CN" dirty="0"/>
            </a:br>
            <a:r>
              <a:rPr lang="en-US" altLang="zh-CN" dirty="0"/>
              <a:t>5; 6; 3; 3; 2; 4; 7; 5; 2; 3; 5; 6; 5; 4; 4; 3; 5; 2; 5; 3.</a:t>
            </a:r>
            <a:br>
              <a:rPr lang="en-US" altLang="zh-CN" dirty="0"/>
            </a:br>
            <a:endParaRPr lang="en-US" dirty="0"/>
          </a:p>
          <a:p>
            <a:endParaRPr lang="en-US" dirty="0"/>
          </a:p>
        </p:txBody>
      </p:sp>
      <p:graphicFrame>
        <p:nvGraphicFramePr>
          <p:cNvPr id="6" name="Table 5">
            <a:extLst>
              <a:ext uri="{FF2B5EF4-FFF2-40B4-BE49-F238E27FC236}">
                <a16:creationId xmlns:a16="http://schemas.microsoft.com/office/drawing/2014/main" id="{84D26466-B81B-4B54-9D36-FFBB1975C4B0}"/>
              </a:ext>
            </a:extLst>
          </p:cNvPr>
          <p:cNvGraphicFramePr>
            <a:graphicFrameLocks noGrp="1"/>
          </p:cNvGraphicFramePr>
          <p:nvPr>
            <p:extLst>
              <p:ext uri="{D42A27DB-BD31-4B8C-83A1-F6EECF244321}">
                <p14:modId xmlns:p14="http://schemas.microsoft.com/office/powerpoint/2010/main" val="1855530639"/>
              </p:ext>
            </p:extLst>
          </p:nvPr>
        </p:nvGraphicFramePr>
        <p:xfrm>
          <a:off x="904658" y="3485994"/>
          <a:ext cx="8853118" cy="3108960"/>
        </p:xfrm>
        <a:graphic>
          <a:graphicData uri="http://schemas.openxmlformats.org/drawingml/2006/table">
            <a:tbl>
              <a:tblPr firstRow="1" bandRow="1">
                <a:tableStyleId>{5C22544A-7EE6-4342-B048-85BDC9FD1C3A}</a:tableStyleId>
              </a:tblPr>
              <a:tblGrid>
                <a:gridCol w="2269219">
                  <a:extLst>
                    <a:ext uri="{9D8B030D-6E8A-4147-A177-3AD203B41FA5}">
                      <a16:colId xmlns:a16="http://schemas.microsoft.com/office/drawing/2014/main" val="635950314"/>
                    </a:ext>
                  </a:extLst>
                </a:gridCol>
                <a:gridCol w="2194633">
                  <a:extLst>
                    <a:ext uri="{9D8B030D-6E8A-4147-A177-3AD203B41FA5}">
                      <a16:colId xmlns:a16="http://schemas.microsoft.com/office/drawing/2014/main" val="901989345"/>
                    </a:ext>
                  </a:extLst>
                </a:gridCol>
                <a:gridCol w="2194633">
                  <a:extLst>
                    <a:ext uri="{9D8B030D-6E8A-4147-A177-3AD203B41FA5}">
                      <a16:colId xmlns:a16="http://schemas.microsoft.com/office/drawing/2014/main" val="2941120799"/>
                    </a:ext>
                  </a:extLst>
                </a:gridCol>
                <a:gridCol w="2194633">
                  <a:extLst>
                    <a:ext uri="{9D8B030D-6E8A-4147-A177-3AD203B41FA5}">
                      <a16:colId xmlns:a16="http://schemas.microsoft.com/office/drawing/2014/main" val="927490009"/>
                    </a:ext>
                  </a:extLst>
                </a:gridCol>
              </a:tblGrid>
              <a:tr h="665795">
                <a:tc>
                  <a:txBody>
                    <a:bodyPr/>
                    <a:lstStyle/>
                    <a:p>
                      <a:r>
                        <a:rPr lang="en-US" dirty="0"/>
                        <a:t>Data value</a:t>
                      </a:r>
                    </a:p>
                  </a:txBody>
                  <a:tcPr/>
                </a:tc>
                <a:tc>
                  <a:txBody>
                    <a:bodyPr/>
                    <a:lstStyle/>
                    <a:p>
                      <a:r>
                        <a:rPr lang="en-US" dirty="0"/>
                        <a:t>Frequency</a:t>
                      </a:r>
                    </a:p>
                  </a:txBody>
                  <a:tcPr/>
                </a:tc>
                <a:tc>
                  <a:txBody>
                    <a:bodyPr/>
                    <a:lstStyle/>
                    <a:p>
                      <a:r>
                        <a:rPr lang="en-US" dirty="0"/>
                        <a:t>RELATIVE FREQUENCY</a:t>
                      </a:r>
                    </a:p>
                    <a:p>
                      <a:endParaRPr lang="en-US" dirty="0"/>
                    </a:p>
                  </a:txBody>
                  <a:tcPr/>
                </a:tc>
                <a:tc>
                  <a:txBody>
                    <a:bodyPr/>
                    <a:lstStyle/>
                    <a:p>
                      <a:r>
                        <a:rPr lang="en-US" dirty="0"/>
                        <a:t>CUMULATIVE RELATIVE FREQUENCY</a:t>
                      </a:r>
                    </a:p>
                  </a:txBody>
                  <a:tcPr/>
                </a:tc>
                <a:extLst>
                  <a:ext uri="{0D108BD9-81ED-4DB2-BD59-A6C34878D82A}">
                    <a16:rowId xmlns:a16="http://schemas.microsoft.com/office/drawing/2014/main" val="1401151627"/>
                  </a:ext>
                </a:extLst>
              </a:tr>
              <a:tr h="347487">
                <a:tc>
                  <a:txBody>
                    <a:bodyPr/>
                    <a:lstStyle/>
                    <a:p>
                      <a:r>
                        <a:rPr lang="en-US" dirty="0"/>
                        <a:t>2</a:t>
                      </a:r>
                    </a:p>
                  </a:txBody>
                  <a:tcPr/>
                </a:tc>
                <a:tc>
                  <a:txBody>
                    <a:bodyPr/>
                    <a:lstStyle/>
                    <a:p>
                      <a:r>
                        <a:rPr lang="en-US" dirty="0"/>
                        <a:t>3</a:t>
                      </a:r>
                    </a:p>
                  </a:txBody>
                  <a:tcPr/>
                </a:tc>
                <a:tc>
                  <a:txBody>
                    <a:bodyPr/>
                    <a:lstStyle/>
                    <a:p>
                      <a:r>
                        <a:rPr lang="en-US" dirty="0"/>
                        <a:t>3/20=0.15</a:t>
                      </a:r>
                    </a:p>
                  </a:txBody>
                  <a:tcPr/>
                </a:tc>
                <a:tc>
                  <a:txBody>
                    <a:bodyPr/>
                    <a:lstStyle/>
                    <a:p>
                      <a:r>
                        <a:rPr lang="en-US" dirty="0"/>
                        <a:t>0.15</a:t>
                      </a:r>
                    </a:p>
                  </a:txBody>
                  <a:tcPr/>
                </a:tc>
                <a:extLst>
                  <a:ext uri="{0D108BD9-81ED-4DB2-BD59-A6C34878D82A}">
                    <a16:rowId xmlns:a16="http://schemas.microsoft.com/office/drawing/2014/main" val="212905509"/>
                  </a:ext>
                </a:extLst>
              </a:tr>
              <a:tr h="347487">
                <a:tc>
                  <a:txBody>
                    <a:bodyPr/>
                    <a:lstStyle/>
                    <a:p>
                      <a:r>
                        <a:rPr lang="en-US" dirty="0"/>
                        <a:t>3</a:t>
                      </a:r>
                    </a:p>
                  </a:txBody>
                  <a:tcPr/>
                </a:tc>
                <a:tc>
                  <a:txBody>
                    <a:bodyPr/>
                    <a:lstStyle/>
                    <a:p>
                      <a:r>
                        <a:rPr lang="en-US" dirty="0"/>
                        <a:t>5</a:t>
                      </a:r>
                    </a:p>
                  </a:txBody>
                  <a:tcPr/>
                </a:tc>
                <a:tc>
                  <a:txBody>
                    <a:bodyPr/>
                    <a:lstStyle/>
                    <a:p>
                      <a:r>
                        <a:rPr lang="en-US" dirty="0"/>
                        <a:t>5/20=0.25</a:t>
                      </a:r>
                    </a:p>
                  </a:txBody>
                  <a:tcPr/>
                </a:tc>
                <a:tc>
                  <a:txBody>
                    <a:bodyPr/>
                    <a:lstStyle/>
                    <a:p>
                      <a:r>
                        <a:rPr lang="en-US" dirty="0"/>
                        <a:t>0.15+0.25=0.40</a:t>
                      </a:r>
                    </a:p>
                  </a:txBody>
                  <a:tcPr/>
                </a:tc>
                <a:extLst>
                  <a:ext uri="{0D108BD9-81ED-4DB2-BD59-A6C34878D82A}">
                    <a16:rowId xmlns:a16="http://schemas.microsoft.com/office/drawing/2014/main" val="2623413952"/>
                  </a:ext>
                </a:extLst>
              </a:tr>
              <a:tr h="347487">
                <a:tc>
                  <a:txBody>
                    <a:bodyPr/>
                    <a:lstStyle/>
                    <a:p>
                      <a:r>
                        <a:rPr lang="en-US" dirty="0"/>
                        <a:t>4</a:t>
                      </a:r>
                    </a:p>
                  </a:txBody>
                  <a:tcPr/>
                </a:tc>
                <a:tc>
                  <a:txBody>
                    <a:bodyPr/>
                    <a:lstStyle/>
                    <a:p>
                      <a:r>
                        <a:rPr lang="en-US" dirty="0"/>
                        <a:t>3</a:t>
                      </a:r>
                    </a:p>
                  </a:txBody>
                  <a:tcPr/>
                </a:tc>
                <a:tc>
                  <a:txBody>
                    <a:bodyPr/>
                    <a:lstStyle/>
                    <a:p>
                      <a:r>
                        <a:rPr lang="en-US" dirty="0"/>
                        <a:t>3/20=0.15</a:t>
                      </a:r>
                    </a:p>
                  </a:txBody>
                  <a:tcPr/>
                </a:tc>
                <a:tc>
                  <a:txBody>
                    <a:bodyPr/>
                    <a:lstStyle/>
                    <a:p>
                      <a:r>
                        <a:rPr lang="en-US" dirty="0"/>
                        <a:t>0.40+0.15=0.55</a:t>
                      </a:r>
                    </a:p>
                  </a:txBody>
                  <a:tcPr/>
                </a:tc>
                <a:extLst>
                  <a:ext uri="{0D108BD9-81ED-4DB2-BD59-A6C34878D82A}">
                    <a16:rowId xmlns:a16="http://schemas.microsoft.com/office/drawing/2014/main" val="851890159"/>
                  </a:ext>
                </a:extLst>
              </a:tr>
              <a:tr h="347487">
                <a:tc>
                  <a:txBody>
                    <a:bodyPr/>
                    <a:lstStyle/>
                    <a:p>
                      <a:r>
                        <a:rPr lang="en-US" dirty="0"/>
                        <a:t>5</a:t>
                      </a:r>
                    </a:p>
                  </a:txBody>
                  <a:tcPr/>
                </a:tc>
                <a:tc>
                  <a:txBody>
                    <a:bodyPr/>
                    <a:lstStyle/>
                    <a:p>
                      <a:r>
                        <a:rPr lang="en-US" dirty="0"/>
                        <a:t>6</a:t>
                      </a:r>
                    </a:p>
                  </a:txBody>
                  <a:tcPr/>
                </a:tc>
                <a:tc>
                  <a:txBody>
                    <a:bodyPr/>
                    <a:lstStyle/>
                    <a:p>
                      <a:r>
                        <a:rPr lang="en-US" dirty="0"/>
                        <a:t>6/20=0.30</a:t>
                      </a:r>
                    </a:p>
                  </a:txBody>
                  <a:tcPr/>
                </a:tc>
                <a:tc>
                  <a:txBody>
                    <a:bodyPr/>
                    <a:lstStyle/>
                    <a:p>
                      <a:r>
                        <a:rPr lang="en-US" dirty="0"/>
                        <a:t>0.55+0.30=0.85</a:t>
                      </a:r>
                    </a:p>
                  </a:txBody>
                  <a:tcPr/>
                </a:tc>
                <a:extLst>
                  <a:ext uri="{0D108BD9-81ED-4DB2-BD59-A6C34878D82A}">
                    <a16:rowId xmlns:a16="http://schemas.microsoft.com/office/drawing/2014/main" val="188093125"/>
                  </a:ext>
                </a:extLst>
              </a:tr>
              <a:tr h="347487">
                <a:tc>
                  <a:txBody>
                    <a:bodyPr/>
                    <a:lstStyle/>
                    <a:p>
                      <a:r>
                        <a:rPr lang="en-US" dirty="0"/>
                        <a:t>6</a:t>
                      </a:r>
                    </a:p>
                  </a:txBody>
                  <a:tcPr/>
                </a:tc>
                <a:tc>
                  <a:txBody>
                    <a:bodyPr/>
                    <a:lstStyle/>
                    <a:p>
                      <a:r>
                        <a:rPr lang="en-US" dirty="0"/>
                        <a:t>2</a:t>
                      </a:r>
                    </a:p>
                  </a:txBody>
                  <a:tcPr/>
                </a:tc>
                <a:tc>
                  <a:txBody>
                    <a:bodyPr/>
                    <a:lstStyle/>
                    <a:p>
                      <a:r>
                        <a:rPr lang="en-US" dirty="0"/>
                        <a:t>2/20=0.10</a:t>
                      </a:r>
                    </a:p>
                  </a:txBody>
                  <a:tcPr/>
                </a:tc>
                <a:tc>
                  <a:txBody>
                    <a:bodyPr/>
                    <a:lstStyle/>
                    <a:p>
                      <a:r>
                        <a:rPr lang="en-US" dirty="0"/>
                        <a:t>0.85+0.10=0.95</a:t>
                      </a:r>
                    </a:p>
                  </a:txBody>
                  <a:tcPr/>
                </a:tc>
                <a:extLst>
                  <a:ext uri="{0D108BD9-81ED-4DB2-BD59-A6C34878D82A}">
                    <a16:rowId xmlns:a16="http://schemas.microsoft.com/office/drawing/2014/main" val="3875865393"/>
                  </a:ext>
                </a:extLst>
              </a:tr>
              <a:tr h="347487">
                <a:tc>
                  <a:txBody>
                    <a:bodyPr/>
                    <a:lstStyle/>
                    <a:p>
                      <a:r>
                        <a:rPr lang="en-US" dirty="0"/>
                        <a:t>7</a:t>
                      </a:r>
                    </a:p>
                  </a:txBody>
                  <a:tcPr/>
                </a:tc>
                <a:tc>
                  <a:txBody>
                    <a:bodyPr/>
                    <a:lstStyle/>
                    <a:p>
                      <a:r>
                        <a:rPr lang="en-US" dirty="0"/>
                        <a:t>1</a:t>
                      </a:r>
                    </a:p>
                  </a:txBody>
                  <a:tcPr/>
                </a:tc>
                <a:tc>
                  <a:txBody>
                    <a:bodyPr/>
                    <a:lstStyle/>
                    <a:p>
                      <a:r>
                        <a:rPr lang="en-US" dirty="0"/>
                        <a:t>1/20=0.05</a:t>
                      </a:r>
                    </a:p>
                  </a:txBody>
                  <a:tcPr/>
                </a:tc>
                <a:tc>
                  <a:txBody>
                    <a:bodyPr/>
                    <a:lstStyle/>
                    <a:p>
                      <a:r>
                        <a:rPr lang="en-US" dirty="0"/>
                        <a:t>0.95+0.05=1.00</a:t>
                      </a:r>
                    </a:p>
                  </a:txBody>
                  <a:tcPr/>
                </a:tc>
                <a:extLst>
                  <a:ext uri="{0D108BD9-81ED-4DB2-BD59-A6C34878D82A}">
                    <a16:rowId xmlns:a16="http://schemas.microsoft.com/office/drawing/2014/main" val="996845084"/>
                  </a:ext>
                </a:extLst>
              </a:tr>
            </a:tbl>
          </a:graphicData>
        </a:graphic>
      </p:graphicFrame>
    </p:spTree>
    <p:extLst>
      <p:ext uri="{BB962C8B-B14F-4D97-AF65-F5344CB8AC3E}">
        <p14:creationId xmlns:p14="http://schemas.microsoft.com/office/powerpoint/2010/main" val="1832874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189FB-D9D8-4233-8FD2-62BBEA92AD70}"/>
              </a:ext>
            </a:extLst>
          </p:cNvPr>
          <p:cNvSpPr>
            <a:spLocks noGrp="1"/>
          </p:cNvSpPr>
          <p:nvPr>
            <p:ph type="title"/>
          </p:nvPr>
        </p:nvSpPr>
        <p:spPr>
          <a:xfrm>
            <a:off x="689861" y="334028"/>
            <a:ext cx="8596668" cy="1043836"/>
          </a:xfrm>
        </p:spPr>
        <p:txBody>
          <a:bodyPr/>
          <a:lstStyle/>
          <a:p>
            <a:r>
              <a:rPr lang="en-US" dirty="0"/>
              <a:t>Stem-and-Leaf Graphs (</a:t>
            </a:r>
            <a:r>
              <a:rPr lang="en-US" dirty="0" err="1"/>
              <a:t>Stemplots</a:t>
            </a:r>
            <a:r>
              <a:rPr lang="en-US" dirty="0"/>
              <a:t>)</a:t>
            </a:r>
          </a:p>
        </p:txBody>
      </p:sp>
      <p:sp>
        <p:nvSpPr>
          <p:cNvPr id="3" name="Content Placeholder 2">
            <a:extLst>
              <a:ext uri="{FF2B5EF4-FFF2-40B4-BE49-F238E27FC236}">
                <a16:creationId xmlns:a16="http://schemas.microsoft.com/office/drawing/2014/main" id="{849383C0-0A05-40C0-BC74-0A6D05D658B6}"/>
              </a:ext>
            </a:extLst>
          </p:cNvPr>
          <p:cNvSpPr>
            <a:spLocks noGrp="1"/>
          </p:cNvSpPr>
          <p:nvPr>
            <p:ph idx="1"/>
          </p:nvPr>
        </p:nvSpPr>
        <p:spPr>
          <a:xfrm>
            <a:off x="627230" y="958091"/>
            <a:ext cx="8596668" cy="2599302"/>
          </a:xfrm>
        </p:spPr>
        <p:txBody>
          <a:bodyPr/>
          <a:lstStyle/>
          <a:p>
            <a:pPr marL="0" indent="0">
              <a:buNone/>
            </a:pPr>
            <a:r>
              <a:rPr lang="en-US" dirty="0">
                <a:solidFill>
                  <a:srgbClr val="FF0000"/>
                </a:solidFill>
              </a:rPr>
              <a:t>stem-and-leaf graph </a:t>
            </a:r>
            <a:r>
              <a:rPr lang="en-US" dirty="0"/>
              <a:t>or </a:t>
            </a:r>
            <a:r>
              <a:rPr lang="en-US" dirty="0" err="1">
                <a:solidFill>
                  <a:srgbClr val="FF0000"/>
                </a:solidFill>
              </a:rPr>
              <a:t>stemplot</a:t>
            </a:r>
            <a:r>
              <a:rPr lang="en-US" dirty="0"/>
              <a:t>, comes from the field of exploratory data analysis. It is a good choice when the data sets are small. </a:t>
            </a:r>
          </a:p>
          <a:p>
            <a:pPr marL="0" indent="0">
              <a:buNone/>
            </a:pPr>
            <a:r>
              <a:rPr lang="en-US" dirty="0"/>
              <a:t>To create the plot, divide each observation of data into a stem and a leaf. </a:t>
            </a:r>
          </a:p>
          <a:p>
            <a:pPr marL="0" indent="0">
              <a:buNone/>
            </a:pPr>
            <a:r>
              <a:rPr lang="en-US" dirty="0">
                <a:solidFill>
                  <a:srgbClr val="FF0000"/>
                </a:solidFill>
              </a:rPr>
              <a:t>The </a:t>
            </a:r>
            <a:r>
              <a:rPr lang="en-US" b="1" i="1" u="sng" dirty="0">
                <a:solidFill>
                  <a:srgbClr val="FF0000"/>
                </a:solidFill>
              </a:rPr>
              <a:t>leaf</a:t>
            </a:r>
            <a:r>
              <a:rPr lang="en-US" dirty="0">
                <a:solidFill>
                  <a:srgbClr val="FF0000"/>
                </a:solidFill>
              </a:rPr>
              <a:t> consists of a final significant digit.</a:t>
            </a:r>
          </a:p>
          <a:p>
            <a:pPr marL="0" indent="0">
              <a:buNone/>
            </a:pPr>
            <a:r>
              <a:rPr lang="en-US" dirty="0">
                <a:solidFill>
                  <a:schemeClr val="tx1"/>
                </a:solidFill>
              </a:rPr>
              <a:t>Example:</a:t>
            </a:r>
          </a:p>
          <a:p>
            <a:pPr marL="0" indent="0">
              <a:buNone/>
            </a:pPr>
            <a:r>
              <a:rPr lang="en-US" dirty="0">
                <a:solidFill>
                  <a:schemeClr val="tx1"/>
                </a:solidFill>
              </a:rPr>
              <a:t>33; 42; 49; 49; 53; 55; 55; 61; 63; 67; 68; 68; 69; 69; 72; 73; 74; 78; 80; 83; 88; 88; 88; 90; 92; 94; 94; 94; 94; 96; 100</a:t>
            </a:r>
          </a:p>
          <a:p>
            <a:pPr marL="0" indent="0">
              <a:buNone/>
            </a:pPr>
            <a:endParaRPr lang="en-US" dirty="0">
              <a:solidFill>
                <a:schemeClr val="tx1"/>
              </a:solidFill>
            </a:endParaRPr>
          </a:p>
        </p:txBody>
      </p:sp>
      <p:graphicFrame>
        <p:nvGraphicFramePr>
          <p:cNvPr id="4" name="Table 3">
            <a:extLst>
              <a:ext uri="{FF2B5EF4-FFF2-40B4-BE49-F238E27FC236}">
                <a16:creationId xmlns:a16="http://schemas.microsoft.com/office/drawing/2014/main" id="{56FCC1CA-F11D-4F7F-B467-B19D034D4112}"/>
              </a:ext>
            </a:extLst>
          </p:cNvPr>
          <p:cNvGraphicFramePr>
            <a:graphicFrameLocks noGrp="1"/>
          </p:cNvGraphicFramePr>
          <p:nvPr>
            <p:extLst>
              <p:ext uri="{D42A27DB-BD31-4B8C-83A1-F6EECF244321}">
                <p14:modId xmlns:p14="http://schemas.microsoft.com/office/powerpoint/2010/main" val="2014350022"/>
              </p:ext>
            </p:extLst>
          </p:nvPr>
        </p:nvGraphicFramePr>
        <p:xfrm>
          <a:off x="754345" y="3452869"/>
          <a:ext cx="4005546" cy="3337560"/>
        </p:xfrm>
        <a:graphic>
          <a:graphicData uri="http://schemas.openxmlformats.org/drawingml/2006/table">
            <a:tbl>
              <a:tblPr firstRow="1" bandRow="1">
                <a:tableStyleId>{5C22544A-7EE6-4342-B048-85BDC9FD1C3A}</a:tableStyleId>
              </a:tblPr>
              <a:tblGrid>
                <a:gridCol w="2002773">
                  <a:extLst>
                    <a:ext uri="{9D8B030D-6E8A-4147-A177-3AD203B41FA5}">
                      <a16:colId xmlns:a16="http://schemas.microsoft.com/office/drawing/2014/main" val="3766912359"/>
                    </a:ext>
                  </a:extLst>
                </a:gridCol>
                <a:gridCol w="2002773">
                  <a:extLst>
                    <a:ext uri="{9D8B030D-6E8A-4147-A177-3AD203B41FA5}">
                      <a16:colId xmlns:a16="http://schemas.microsoft.com/office/drawing/2014/main" val="568326525"/>
                    </a:ext>
                  </a:extLst>
                </a:gridCol>
              </a:tblGrid>
              <a:tr h="370840">
                <a:tc>
                  <a:txBody>
                    <a:bodyPr/>
                    <a:lstStyle/>
                    <a:p>
                      <a:r>
                        <a:rPr lang="en-US" dirty="0"/>
                        <a:t>Stem</a:t>
                      </a:r>
                    </a:p>
                  </a:txBody>
                  <a:tcPr/>
                </a:tc>
                <a:tc>
                  <a:txBody>
                    <a:bodyPr/>
                    <a:lstStyle/>
                    <a:p>
                      <a:r>
                        <a:rPr lang="en-US" dirty="0"/>
                        <a:t>Leaf</a:t>
                      </a:r>
                    </a:p>
                  </a:txBody>
                  <a:tcPr/>
                </a:tc>
                <a:extLst>
                  <a:ext uri="{0D108BD9-81ED-4DB2-BD59-A6C34878D82A}">
                    <a16:rowId xmlns:a16="http://schemas.microsoft.com/office/drawing/2014/main" val="2504677806"/>
                  </a:ext>
                </a:extLst>
              </a:tr>
              <a:tr h="370840">
                <a:tc>
                  <a:txBody>
                    <a:bodyPr/>
                    <a:lstStyle/>
                    <a:p>
                      <a:r>
                        <a:rPr lang="en-US" dirty="0"/>
                        <a:t>3</a:t>
                      </a:r>
                    </a:p>
                  </a:txBody>
                  <a:tcPr/>
                </a:tc>
                <a:tc>
                  <a:txBody>
                    <a:bodyPr/>
                    <a:lstStyle/>
                    <a:p>
                      <a:r>
                        <a:rPr lang="en-US" dirty="0"/>
                        <a:t>3</a:t>
                      </a:r>
                    </a:p>
                  </a:txBody>
                  <a:tcPr/>
                </a:tc>
                <a:extLst>
                  <a:ext uri="{0D108BD9-81ED-4DB2-BD59-A6C34878D82A}">
                    <a16:rowId xmlns:a16="http://schemas.microsoft.com/office/drawing/2014/main" val="1481693382"/>
                  </a:ext>
                </a:extLst>
              </a:tr>
              <a:tr h="370840">
                <a:tc>
                  <a:txBody>
                    <a:bodyPr/>
                    <a:lstStyle/>
                    <a:p>
                      <a:r>
                        <a:rPr lang="en-US" dirty="0"/>
                        <a:t>4</a:t>
                      </a:r>
                    </a:p>
                  </a:txBody>
                  <a:tcPr/>
                </a:tc>
                <a:tc>
                  <a:txBody>
                    <a:bodyPr/>
                    <a:lstStyle/>
                    <a:p>
                      <a:r>
                        <a:rPr lang="en-US" dirty="0"/>
                        <a:t>2 9 9</a:t>
                      </a:r>
                    </a:p>
                  </a:txBody>
                  <a:tcPr/>
                </a:tc>
                <a:extLst>
                  <a:ext uri="{0D108BD9-81ED-4DB2-BD59-A6C34878D82A}">
                    <a16:rowId xmlns:a16="http://schemas.microsoft.com/office/drawing/2014/main" val="2396264186"/>
                  </a:ext>
                </a:extLst>
              </a:tr>
              <a:tr h="370840">
                <a:tc>
                  <a:txBody>
                    <a:bodyPr/>
                    <a:lstStyle/>
                    <a:p>
                      <a:r>
                        <a:rPr lang="en-US" dirty="0"/>
                        <a:t>5 </a:t>
                      </a:r>
                    </a:p>
                  </a:txBody>
                  <a:tcPr/>
                </a:tc>
                <a:tc>
                  <a:txBody>
                    <a:bodyPr/>
                    <a:lstStyle/>
                    <a:p>
                      <a:r>
                        <a:rPr lang="en-US" dirty="0"/>
                        <a:t>3 5 5</a:t>
                      </a:r>
                    </a:p>
                  </a:txBody>
                  <a:tcPr/>
                </a:tc>
                <a:extLst>
                  <a:ext uri="{0D108BD9-81ED-4DB2-BD59-A6C34878D82A}">
                    <a16:rowId xmlns:a16="http://schemas.microsoft.com/office/drawing/2014/main" val="346217758"/>
                  </a:ext>
                </a:extLst>
              </a:tr>
              <a:tr h="370840">
                <a:tc>
                  <a:txBody>
                    <a:bodyPr/>
                    <a:lstStyle/>
                    <a:p>
                      <a:r>
                        <a:rPr lang="en-US" dirty="0"/>
                        <a:t>6</a:t>
                      </a:r>
                    </a:p>
                  </a:txBody>
                  <a:tcPr/>
                </a:tc>
                <a:tc>
                  <a:txBody>
                    <a:bodyPr/>
                    <a:lstStyle/>
                    <a:p>
                      <a:r>
                        <a:rPr lang="en-US" dirty="0"/>
                        <a:t>1 3 7 8 8 9 9</a:t>
                      </a:r>
                    </a:p>
                  </a:txBody>
                  <a:tcPr/>
                </a:tc>
                <a:extLst>
                  <a:ext uri="{0D108BD9-81ED-4DB2-BD59-A6C34878D82A}">
                    <a16:rowId xmlns:a16="http://schemas.microsoft.com/office/drawing/2014/main" val="4133915689"/>
                  </a:ext>
                </a:extLst>
              </a:tr>
              <a:tr h="370840">
                <a:tc>
                  <a:txBody>
                    <a:bodyPr/>
                    <a:lstStyle/>
                    <a:p>
                      <a:r>
                        <a:rPr lang="en-US" dirty="0"/>
                        <a:t>7</a:t>
                      </a:r>
                    </a:p>
                  </a:txBody>
                  <a:tcPr/>
                </a:tc>
                <a:tc>
                  <a:txBody>
                    <a:bodyPr/>
                    <a:lstStyle/>
                    <a:p>
                      <a:r>
                        <a:rPr lang="en-US" dirty="0"/>
                        <a:t>2 3 4 8</a:t>
                      </a:r>
                    </a:p>
                  </a:txBody>
                  <a:tcPr/>
                </a:tc>
                <a:extLst>
                  <a:ext uri="{0D108BD9-81ED-4DB2-BD59-A6C34878D82A}">
                    <a16:rowId xmlns:a16="http://schemas.microsoft.com/office/drawing/2014/main" val="678447744"/>
                  </a:ext>
                </a:extLst>
              </a:tr>
              <a:tr h="370840">
                <a:tc>
                  <a:txBody>
                    <a:bodyPr/>
                    <a:lstStyle/>
                    <a:p>
                      <a:r>
                        <a:rPr lang="en-US" dirty="0"/>
                        <a:t>8</a:t>
                      </a:r>
                    </a:p>
                  </a:txBody>
                  <a:tcPr/>
                </a:tc>
                <a:tc>
                  <a:txBody>
                    <a:bodyPr/>
                    <a:lstStyle/>
                    <a:p>
                      <a:r>
                        <a:rPr lang="en-US" dirty="0"/>
                        <a:t>0 3 8 8 8</a:t>
                      </a:r>
                    </a:p>
                  </a:txBody>
                  <a:tcPr/>
                </a:tc>
                <a:extLst>
                  <a:ext uri="{0D108BD9-81ED-4DB2-BD59-A6C34878D82A}">
                    <a16:rowId xmlns:a16="http://schemas.microsoft.com/office/drawing/2014/main" val="992050948"/>
                  </a:ext>
                </a:extLst>
              </a:tr>
              <a:tr h="370840">
                <a:tc>
                  <a:txBody>
                    <a:bodyPr/>
                    <a:lstStyle/>
                    <a:p>
                      <a:r>
                        <a:rPr lang="en-US" dirty="0"/>
                        <a:t>9</a:t>
                      </a:r>
                    </a:p>
                  </a:txBody>
                  <a:tcPr/>
                </a:tc>
                <a:tc>
                  <a:txBody>
                    <a:bodyPr/>
                    <a:lstStyle/>
                    <a:p>
                      <a:r>
                        <a:rPr lang="en-US" dirty="0"/>
                        <a:t>0 2 4 4 4 4 6</a:t>
                      </a:r>
                    </a:p>
                  </a:txBody>
                  <a:tcPr/>
                </a:tc>
                <a:extLst>
                  <a:ext uri="{0D108BD9-81ED-4DB2-BD59-A6C34878D82A}">
                    <a16:rowId xmlns:a16="http://schemas.microsoft.com/office/drawing/2014/main" val="3688677311"/>
                  </a:ext>
                </a:extLst>
              </a:tr>
              <a:tr h="370840">
                <a:tc>
                  <a:txBody>
                    <a:bodyPr/>
                    <a:lstStyle/>
                    <a:p>
                      <a:r>
                        <a:rPr lang="en-US" dirty="0"/>
                        <a:t>10</a:t>
                      </a:r>
                    </a:p>
                  </a:txBody>
                  <a:tcPr/>
                </a:tc>
                <a:tc>
                  <a:txBody>
                    <a:bodyPr/>
                    <a:lstStyle/>
                    <a:p>
                      <a:r>
                        <a:rPr lang="en-US" dirty="0"/>
                        <a:t>0</a:t>
                      </a:r>
                    </a:p>
                  </a:txBody>
                  <a:tcPr/>
                </a:tc>
                <a:extLst>
                  <a:ext uri="{0D108BD9-81ED-4DB2-BD59-A6C34878D82A}">
                    <a16:rowId xmlns:a16="http://schemas.microsoft.com/office/drawing/2014/main" val="559266800"/>
                  </a:ext>
                </a:extLst>
              </a:tr>
            </a:tbl>
          </a:graphicData>
        </a:graphic>
      </p:graphicFrame>
    </p:spTree>
    <p:extLst>
      <p:ext uri="{BB962C8B-B14F-4D97-AF65-F5344CB8AC3E}">
        <p14:creationId xmlns:p14="http://schemas.microsoft.com/office/powerpoint/2010/main" val="135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209F3-1BD1-4957-AFA4-08874CBE1D20}"/>
              </a:ext>
            </a:extLst>
          </p:cNvPr>
          <p:cNvSpPr>
            <a:spLocks noGrp="1"/>
          </p:cNvSpPr>
          <p:nvPr>
            <p:ph type="title"/>
          </p:nvPr>
        </p:nvSpPr>
        <p:spPr>
          <a:xfrm>
            <a:off x="777542" y="409184"/>
            <a:ext cx="8596668" cy="843419"/>
          </a:xfrm>
        </p:spPr>
        <p:txBody>
          <a:bodyPr/>
          <a:lstStyle/>
          <a:p>
            <a:r>
              <a:rPr lang="en-US" dirty="0"/>
              <a:t>Histograms</a:t>
            </a:r>
          </a:p>
        </p:txBody>
      </p:sp>
      <p:sp>
        <p:nvSpPr>
          <p:cNvPr id="3" name="Content Placeholder 2">
            <a:extLst>
              <a:ext uri="{FF2B5EF4-FFF2-40B4-BE49-F238E27FC236}">
                <a16:creationId xmlns:a16="http://schemas.microsoft.com/office/drawing/2014/main" id="{B20FD569-7D32-4BB8-93C0-1DE4E888ED5E}"/>
              </a:ext>
            </a:extLst>
          </p:cNvPr>
          <p:cNvSpPr>
            <a:spLocks noGrp="1"/>
          </p:cNvSpPr>
          <p:nvPr>
            <p:ph idx="1"/>
          </p:nvPr>
        </p:nvSpPr>
        <p:spPr>
          <a:xfrm>
            <a:off x="714912" y="1108403"/>
            <a:ext cx="8596668" cy="4403050"/>
          </a:xfrm>
        </p:spPr>
        <p:txBody>
          <a:bodyPr/>
          <a:lstStyle/>
          <a:p>
            <a:r>
              <a:rPr lang="en-US" dirty="0"/>
              <a:t>A </a:t>
            </a:r>
            <a:r>
              <a:rPr lang="en-US" b="1" dirty="0">
                <a:solidFill>
                  <a:srgbClr val="FF0000"/>
                </a:solidFill>
              </a:rPr>
              <a:t>histogram</a:t>
            </a:r>
            <a:r>
              <a:rPr lang="en-US" dirty="0"/>
              <a:t> consists of contiguous (adjoining) boxes. </a:t>
            </a:r>
          </a:p>
          <a:p>
            <a:r>
              <a:rPr lang="en-US" dirty="0"/>
              <a:t>It has both a horizontal axis and a vertical axis. </a:t>
            </a:r>
            <a:br>
              <a:rPr lang="en-US" dirty="0"/>
            </a:br>
            <a:r>
              <a:rPr lang="en-US" dirty="0"/>
              <a:t>The </a:t>
            </a:r>
            <a:r>
              <a:rPr lang="en-US" b="1" dirty="0">
                <a:solidFill>
                  <a:srgbClr val="FF0000"/>
                </a:solidFill>
              </a:rPr>
              <a:t>horizontal axis</a:t>
            </a:r>
            <a:r>
              <a:rPr lang="en-US" dirty="0"/>
              <a:t> is labeled with what the data represents.</a:t>
            </a:r>
            <a:br>
              <a:rPr lang="en-US" dirty="0"/>
            </a:br>
            <a:r>
              <a:rPr lang="en-US" dirty="0"/>
              <a:t>The </a:t>
            </a:r>
            <a:r>
              <a:rPr lang="en-US" b="1" dirty="0">
                <a:solidFill>
                  <a:srgbClr val="FF0000"/>
                </a:solidFill>
              </a:rPr>
              <a:t>vertical axis</a:t>
            </a:r>
            <a:r>
              <a:rPr lang="en-US" dirty="0"/>
              <a:t> is labeled either frequency or relative frequency.</a:t>
            </a:r>
          </a:p>
          <a:p>
            <a:r>
              <a:rPr lang="en-US" dirty="0">
                <a:solidFill>
                  <a:srgbClr val="FF0000"/>
                </a:solidFill>
              </a:rPr>
              <a:t>To construct a histogram</a:t>
            </a:r>
            <a:r>
              <a:rPr lang="en-US" dirty="0"/>
              <a:t>, first decide how many bars or intervals, also called </a:t>
            </a:r>
            <a:r>
              <a:rPr lang="en-US" dirty="0">
                <a:solidFill>
                  <a:srgbClr val="FF0000"/>
                </a:solidFill>
              </a:rPr>
              <a:t>classes</a:t>
            </a:r>
            <a:r>
              <a:rPr lang="en-US" dirty="0"/>
              <a:t>, represent the data. </a:t>
            </a:r>
            <a:br>
              <a:rPr lang="en-US" dirty="0"/>
            </a:br>
            <a:r>
              <a:rPr lang="en-US" dirty="0"/>
              <a:t>Many histograms consist of five to 15 bars or classes for clarity. The number of bars needs to be chosen. Choose a starting point for the first interval to be less than the smallest data value. </a:t>
            </a:r>
          </a:p>
          <a:p>
            <a:r>
              <a:rPr lang="en-US" dirty="0"/>
              <a:t>A </a:t>
            </a:r>
            <a:r>
              <a:rPr lang="en-US" dirty="0">
                <a:solidFill>
                  <a:srgbClr val="FF0000"/>
                </a:solidFill>
              </a:rPr>
              <a:t>convenient starting point </a:t>
            </a:r>
            <a:r>
              <a:rPr lang="en-US" dirty="0"/>
              <a:t>is a lower value carried out to one more decimal place than the value with the most decimal places. (For example, if the value with the most decimal places is 6.1 and this is the smallest value, a convenient starting point is 6.05(6.1–0.05=6.05).)</a:t>
            </a:r>
          </a:p>
        </p:txBody>
      </p:sp>
    </p:spTree>
    <p:extLst>
      <p:ext uri="{BB962C8B-B14F-4D97-AF65-F5344CB8AC3E}">
        <p14:creationId xmlns:p14="http://schemas.microsoft.com/office/powerpoint/2010/main" val="1211079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61626-DFBC-4E93-BB5F-F475C7171812}"/>
              </a:ext>
            </a:extLst>
          </p:cNvPr>
          <p:cNvSpPr>
            <a:spLocks noGrp="1"/>
          </p:cNvSpPr>
          <p:nvPr>
            <p:ph type="title"/>
          </p:nvPr>
        </p:nvSpPr>
        <p:spPr>
          <a:xfrm>
            <a:off x="677334" y="434236"/>
            <a:ext cx="8596668" cy="768263"/>
          </a:xfrm>
        </p:spPr>
        <p:txBody>
          <a:bodyPr/>
          <a:lstStyle/>
          <a:p>
            <a:r>
              <a:rPr lang="en-US" dirty="0"/>
              <a:t>Histograms Example</a:t>
            </a:r>
          </a:p>
        </p:txBody>
      </p:sp>
      <p:sp>
        <p:nvSpPr>
          <p:cNvPr id="3" name="Content Placeholder 2">
            <a:extLst>
              <a:ext uri="{FF2B5EF4-FFF2-40B4-BE49-F238E27FC236}">
                <a16:creationId xmlns:a16="http://schemas.microsoft.com/office/drawing/2014/main" id="{AE85486E-D159-4EA5-A856-10FA6B42E6FA}"/>
              </a:ext>
            </a:extLst>
          </p:cNvPr>
          <p:cNvSpPr>
            <a:spLocks noGrp="1"/>
          </p:cNvSpPr>
          <p:nvPr>
            <p:ph idx="1"/>
          </p:nvPr>
        </p:nvSpPr>
        <p:spPr>
          <a:xfrm>
            <a:off x="727437" y="1421553"/>
            <a:ext cx="9570659" cy="5029351"/>
          </a:xfrm>
        </p:spPr>
        <p:txBody>
          <a:bodyPr>
            <a:normAutofit/>
          </a:bodyPr>
          <a:lstStyle/>
          <a:p>
            <a:r>
              <a:rPr lang="en-US" dirty="0"/>
              <a:t>The following data are the heights (in inches to the nearest half inch) of 100 male semiprofessional soccer players. The heights are continuous data, since height is measured. </a:t>
            </a:r>
            <a:br>
              <a:rPr lang="en-US" dirty="0"/>
            </a:br>
            <a:br>
              <a:rPr lang="en-US" dirty="0"/>
            </a:br>
            <a:r>
              <a:rPr lang="en-US" dirty="0"/>
              <a:t>60; 60; 61; 61; 61; </a:t>
            </a:r>
            <a:br>
              <a:rPr lang="en-US" dirty="0"/>
            </a:br>
            <a:r>
              <a:rPr lang="en-US" dirty="0"/>
              <a:t>63; 63; 63; </a:t>
            </a:r>
            <a:br>
              <a:rPr lang="en-US" dirty="0"/>
            </a:br>
            <a:r>
              <a:rPr lang="en-US" dirty="0"/>
              <a:t>64; 64; 64; 64; 64; 64; 64; 64; 64; 64; 64; 64; 64; 64; 64; </a:t>
            </a:r>
            <a:br>
              <a:rPr lang="en-US" dirty="0"/>
            </a:br>
            <a:r>
              <a:rPr lang="en-US" dirty="0"/>
              <a:t>66; 66; 66; 66; 66; 66; 66; 66; 66; 66; 66; 66; 66; 66; 66; 66; 66; 66; 66; 66; 66; </a:t>
            </a:r>
            <a:br>
              <a:rPr lang="en-US" dirty="0"/>
            </a:br>
            <a:r>
              <a:rPr lang="en-US" dirty="0"/>
              <a:t>67; 67; 67; 67; 67; 67; 67; 67; 67; 67; 67; 67; 67; 67; 67; 67; 67; 67; 67 </a:t>
            </a:r>
            <a:br>
              <a:rPr lang="en-US" dirty="0"/>
            </a:br>
            <a:r>
              <a:rPr lang="en-US" dirty="0"/>
              <a:t>68; 68; 69; 69; 69; 69; 69; 69; 69; 69; 69; 69; 69; 69; 69; 69; 69 </a:t>
            </a:r>
            <a:br>
              <a:rPr lang="en-US" dirty="0"/>
            </a:br>
            <a:r>
              <a:rPr lang="en-US" dirty="0"/>
              <a:t>70; 70; 70; 70; 70; 70; 70; 70; 70; 71; 71; 71 </a:t>
            </a:r>
            <a:br>
              <a:rPr lang="en-US" dirty="0"/>
            </a:br>
            <a:r>
              <a:rPr lang="en-US" dirty="0"/>
              <a:t>72; 72; 72; 72; 72; 73; 73; </a:t>
            </a:r>
            <a:br>
              <a:rPr lang="en-US" dirty="0"/>
            </a:br>
            <a:r>
              <a:rPr lang="en-US" dirty="0"/>
              <a:t>74 </a:t>
            </a:r>
          </a:p>
        </p:txBody>
      </p:sp>
    </p:spTree>
    <p:extLst>
      <p:ext uri="{BB962C8B-B14F-4D97-AF65-F5344CB8AC3E}">
        <p14:creationId xmlns:p14="http://schemas.microsoft.com/office/powerpoint/2010/main" val="3653719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D63CF-A2F5-4F2D-A513-CB40CC6E037C}"/>
              </a:ext>
            </a:extLst>
          </p:cNvPr>
          <p:cNvSpPr>
            <a:spLocks noGrp="1"/>
          </p:cNvSpPr>
          <p:nvPr>
            <p:ph type="title"/>
          </p:nvPr>
        </p:nvSpPr>
        <p:spPr>
          <a:xfrm>
            <a:off x="499781" y="307759"/>
            <a:ext cx="8596668" cy="784194"/>
          </a:xfrm>
        </p:spPr>
        <p:txBody>
          <a:bodyPr/>
          <a:lstStyle/>
          <a:p>
            <a:r>
              <a:rPr lang="en-US" dirty="0"/>
              <a:t>Width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AA1891E-2F13-4CF0-8E7A-E9E4A96E0215}"/>
                  </a:ext>
                </a:extLst>
              </p:cNvPr>
              <p:cNvSpPr>
                <a:spLocks noGrp="1"/>
              </p:cNvSpPr>
              <p:nvPr>
                <p:ph idx="4294967295"/>
              </p:nvPr>
            </p:nvSpPr>
            <p:spPr>
              <a:xfrm>
                <a:off x="0" y="807869"/>
                <a:ext cx="8596313" cy="5961356"/>
              </a:xfrm>
            </p:spPr>
            <p:txBody>
              <a:bodyPr>
                <a:normAutofit/>
              </a:bodyPr>
              <a:lstStyle/>
              <a:p>
                <a:r>
                  <a:rPr lang="en-US" dirty="0"/>
                  <a:t>Next, calculate the </a:t>
                </a:r>
                <a:r>
                  <a:rPr lang="en-US" b="1" dirty="0">
                    <a:solidFill>
                      <a:srgbClr val="FF0000"/>
                    </a:solidFill>
                  </a:rPr>
                  <a:t>width of each bar </a:t>
                </a:r>
                <a:r>
                  <a:rPr lang="en-US" dirty="0"/>
                  <a:t>or </a:t>
                </a:r>
                <a:r>
                  <a:rPr lang="en-US" b="1" dirty="0">
                    <a:solidFill>
                      <a:srgbClr val="FF0000"/>
                    </a:solidFill>
                  </a:rPr>
                  <a:t>class interval</a:t>
                </a:r>
                <a:r>
                  <a:rPr lang="en-US" dirty="0"/>
                  <a:t>. To calculate this width, subtract the starting point from the ending value and divide by the number of bars (</a:t>
                </a:r>
                <a:r>
                  <a:rPr lang="en-US" dirty="0">
                    <a:solidFill>
                      <a:srgbClr val="FF0000"/>
                    </a:solidFill>
                  </a:rPr>
                  <a:t>you must choose the number of bars you desire</a:t>
                </a:r>
                <a:r>
                  <a:rPr lang="en-US" dirty="0"/>
                  <a:t>).</a:t>
                </a:r>
                <a:br>
                  <a:rPr lang="en-US" dirty="0"/>
                </a:br>
                <a:endParaRPr lang="en-US" dirty="0"/>
              </a:p>
              <a:p>
                <a:r>
                  <a:rPr lang="en-US" b="1" dirty="0">
                    <a:solidFill>
                      <a:srgbClr val="FF0000"/>
                    </a:solidFill>
                  </a:rPr>
                  <a:t>width of a class = </a:t>
                </a:r>
                <a14:m>
                  <m:oMath xmlns:m="http://schemas.openxmlformats.org/officeDocument/2006/math">
                    <m:f>
                      <m:fPr>
                        <m:ctrlPr>
                          <a:rPr lang="en-US" b="1" i="1" smtClean="0">
                            <a:solidFill>
                              <a:srgbClr val="FF0000"/>
                            </a:solidFill>
                            <a:latin typeface="Cambria Math" panose="02040503050406030204" pitchFamily="18" charset="0"/>
                          </a:rPr>
                        </m:ctrlPr>
                      </m:fPr>
                      <m:num>
                        <m:r>
                          <a:rPr lang="en-US" b="1" i="1" smtClean="0">
                            <a:solidFill>
                              <a:srgbClr val="FF0000"/>
                            </a:solidFill>
                            <a:latin typeface="Cambria Math" panose="02040503050406030204" pitchFamily="18" charset="0"/>
                          </a:rPr>
                          <m:t>𝒉𝒊𝒈𝒉𝒆𝒔𝒕</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𝒗𝒂𝒍𝒖𝒆</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𝒊𝒏</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𝒅𝒂𝒕𝒂</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𝒔𝒆𝒕</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𝒍𝒐𝒘𝒆𝒔𝒕</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𝒗𝒂𝒍𝒖𝒆</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𝒊𝒏</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𝒅𝒂𝒕𝒂</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𝒔𝒆𝒕</m:t>
                        </m:r>
                        <m:r>
                          <a:rPr lang="en-US" b="1" i="1" smtClean="0">
                            <a:solidFill>
                              <a:srgbClr val="FF0000"/>
                            </a:solidFill>
                            <a:latin typeface="Cambria Math" panose="02040503050406030204" pitchFamily="18" charset="0"/>
                          </a:rPr>
                          <m:t> </m:t>
                        </m:r>
                      </m:num>
                      <m:den>
                        <m:r>
                          <a:rPr lang="en-US" b="1" i="1" smtClean="0">
                            <a:solidFill>
                              <a:srgbClr val="FF0000"/>
                            </a:solidFill>
                            <a:latin typeface="Cambria Math" panose="02040503050406030204" pitchFamily="18" charset="0"/>
                          </a:rPr>
                          <m:t>𝒅𝒆𝒔𝒊𝒓𝒆𝒅</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𝒏𝒖𝒎𝒃𝒆𝒓</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𝒐𝒇</m:t>
                        </m:r>
                        <m:r>
                          <a:rPr lang="en-US" b="1" i="1" smtClean="0">
                            <a:solidFill>
                              <a:srgbClr val="FF0000"/>
                            </a:solidFill>
                            <a:latin typeface="Cambria Math" panose="02040503050406030204" pitchFamily="18" charset="0"/>
                          </a:rPr>
                          <m:t> </m:t>
                        </m:r>
                        <m:r>
                          <a:rPr lang="en-US" b="1" i="1" smtClean="0">
                            <a:solidFill>
                              <a:srgbClr val="FF0000"/>
                            </a:solidFill>
                            <a:latin typeface="Cambria Math" panose="02040503050406030204" pitchFamily="18" charset="0"/>
                          </a:rPr>
                          <m:t>𝒄𝒍𝒂𝒔𝒔</m:t>
                        </m:r>
                      </m:den>
                    </m:f>
                  </m:oMath>
                </a14:m>
                <a:r>
                  <a:rPr lang="en-US" dirty="0">
                    <a:solidFill>
                      <a:srgbClr val="FF0000"/>
                    </a:solidFill>
                  </a:rPr>
                  <a:t>.  However, we will choose an integer for width value.   Therefore, we choose the number’s integer part and plus 1 as width.  We get</a:t>
                </a:r>
                <a:r>
                  <a:rPr lang="en-US" b="1" dirty="0">
                    <a:solidFill>
                      <a:srgbClr val="FF0000"/>
                    </a:solidFill>
                  </a:rPr>
                  <a:t> </a:t>
                </a:r>
                <a:br>
                  <a:rPr lang="en-US" b="1" dirty="0">
                    <a:solidFill>
                      <a:srgbClr val="FF0000"/>
                    </a:solidFill>
                  </a:rPr>
                </a:br>
                <a:br>
                  <a:rPr lang="en-US" b="1" dirty="0">
                    <a:solidFill>
                      <a:srgbClr val="FF0000"/>
                    </a:solidFill>
                  </a:rPr>
                </a:br>
                <a:r>
                  <a:rPr lang="en-US" b="1" dirty="0">
                    <a:solidFill>
                      <a:srgbClr val="FF0000"/>
                    </a:solidFill>
                  </a:rPr>
                  <a:t>width of a class =[</a:t>
                </a:r>
                <a14:m>
                  <m:oMath xmlns:m="http://schemas.openxmlformats.org/officeDocument/2006/math">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𝒉𝒊𝒈𝒉𝒆𝒔𝒕</m:t>
                        </m:r>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𝒗𝒂𝒍𝒖𝒆</m:t>
                        </m:r>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𝒊𝒏</m:t>
                        </m:r>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𝒅𝒂𝒕𝒂</m:t>
                        </m:r>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𝒔𝒆𝒕</m:t>
                        </m:r>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𝒍𝒐𝒘𝒆𝒔𝒕</m:t>
                        </m:r>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𝒗𝒂𝒍𝒖𝒆</m:t>
                        </m:r>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𝒊𝒏</m:t>
                        </m:r>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𝒅𝒂𝒕𝒂</m:t>
                        </m:r>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𝒔𝒆𝒕</m:t>
                        </m:r>
                        <m:r>
                          <a:rPr lang="en-US" b="1" i="1">
                            <a:solidFill>
                              <a:srgbClr val="FF0000"/>
                            </a:solidFill>
                            <a:latin typeface="Cambria Math" panose="02040503050406030204" pitchFamily="18" charset="0"/>
                          </a:rPr>
                          <m:t> </m:t>
                        </m:r>
                      </m:num>
                      <m:den>
                        <m:r>
                          <a:rPr lang="en-US" b="1" i="1">
                            <a:solidFill>
                              <a:srgbClr val="FF0000"/>
                            </a:solidFill>
                            <a:latin typeface="Cambria Math" panose="02040503050406030204" pitchFamily="18" charset="0"/>
                          </a:rPr>
                          <m:t>𝒅𝒆𝒔𝒊𝒓𝒆𝒅</m:t>
                        </m:r>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𝒏𝒖𝒎𝒃𝒆𝒓</m:t>
                        </m:r>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𝒐𝒇</m:t>
                        </m:r>
                        <m:r>
                          <a:rPr lang="en-US" b="1" i="1">
                            <a:solidFill>
                              <a:srgbClr val="FF0000"/>
                            </a:solidFill>
                            <a:latin typeface="Cambria Math" panose="02040503050406030204" pitchFamily="18" charset="0"/>
                          </a:rPr>
                          <m:t> </m:t>
                        </m:r>
                        <m:r>
                          <a:rPr lang="en-US" b="1" i="1">
                            <a:solidFill>
                              <a:srgbClr val="FF0000"/>
                            </a:solidFill>
                            <a:latin typeface="Cambria Math" panose="02040503050406030204" pitchFamily="18" charset="0"/>
                          </a:rPr>
                          <m:t>𝒄𝒍𝒂𝒔𝒔</m:t>
                        </m:r>
                      </m:den>
                    </m:f>
                  </m:oMath>
                </a14:m>
                <a:r>
                  <a:rPr lang="en-US" b="1" dirty="0">
                    <a:solidFill>
                      <a:srgbClr val="FF0000"/>
                    </a:solidFill>
                  </a:rPr>
                  <a:t>] + 1</a:t>
                </a:r>
              </a:p>
              <a:p>
                <a:endParaRPr lang="en-US" b="1" dirty="0">
                  <a:solidFill>
                    <a:srgbClr val="FF0000"/>
                  </a:solidFill>
                </a:endParaRPr>
              </a:p>
              <a:p>
                <a:r>
                  <a:rPr lang="en-US" dirty="0">
                    <a:solidFill>
                      <a:schemeClr val="tx1"/>
                    </a:solidFill>
                  </a:rPr>
                  <a:t>In the example, the highest value in data set is 74, the lowest </a:t>
                </a:r>
                <a:br>
                  <a:rPr lang="en-US" dirty="0">
                    <a:solidFill>
                      <a:schemeClr val="tx1"/>
                    </a:solidFill>
                  </a:rPr>
                </a:br>
                <a:r>
                  <a:rPr lang="en-US" dirty="0">
                    <a:solidFill>
                      <a:schemeClr val="tx1"/>
                    </a:solidFill>
                  </a:rPr>
                  <a:t>value in data set is 60.  We can desire number of class is 8, </a:t>
                </a:r>
                <a:br>
                  <a:rPr lang="en-US" dirty="0">
                    <a:solidFill>
                      <a:schemeClr val="tx1"/>
                    </a:solidFill>
                  </a:rPr>
                </a:br>
                <a:r>
                  <a:rPr lang="en-US" dirty="0">
                    <a:solidFill>
                      <a:schemeClr val="tx1"/>
                    </a:solidFill>
                  </a:rPr>
                  <a:t>so we can get:</a:t>
                </a:r>
              </a:p>
              <a:p>
                <a:r>
                  <a:rPr lang="en-US" dirty="0">
                    <a:solidFill>
                      <a:schemeClr val="tx1"/>
                    </a:solidFill>
                  </a:rPr>
                  <a:t>Width of a class = </a:t>
                </a:r>
                <a14:m>
                  <m:oMath xmlns:m="http://schemas.openxmlformats.org/officeDocument/2006/math">
                    <m:f>
                      <m:fPr>
                        <m:ctrlPr>
                          <a:rPr lang="en-US" i="1" smtClean="0">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74−60</m:t>
                        </m:r>
                      </m:num>
                      <m:den>
                        <m:r>
                          <a:rPr lang="en-US" b="0" i="1" smtClean="0">
                            <a:solidFill>
                              <a:schemeClr val="tx1"/>
                            </a:solidFill>
                            <a:latin typeface="Cambria Math" panose="02040503050406030204" pitchFamily="18" charset="0"/>
                          </a:rPr>
                          <m:t>8</m:t>
                        </m:r>
                      </m:den>
                    </m:f>
                  </m:oMath>
                </a14:m>
                <a:r>
                  <a:rPr lang="en-US" dirty="0">
                    <a:solidFill>
                      <a:schemeClr val="tx1"/>
                    </a:solidFill>
                  </a:rPr>
                  <a:t> = 1.75, </a:t>
                </a:r>
                <a14:m>
                  <m:oMath xmlns:m="http://schemas.openxmlformats.org/officeDocument/2006/math">
                    <m:r>
                      <m:rPr>
                        <m:sty m:val="p"/>
                      </m:rPr>
                      <a:rPr lang="en-US" b="0" i="0" smtClean="0">
                        <a:solidFill>
                          <a:schemeClr val="tx1"/>
                        </a:solidFill>
                        <a:latin typeface="Cambria Math" panose="02040503050406030204" pitchFamily="18" charset="0"/>
                      </a:rPr>
                      <m:t>but</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we</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will</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choose</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the</m:t>
                    </m:r>
                    <m:r>
                      <a:rPr lang="en-US" b="0" i="0" smtClean="0">
                        <a:solidFill>
                          <a:schemeClr val="tx1"/>
                        </a:solidFill>
                        <a:latin typeface="Cambria Math" panose="02040503050406030204" pitchFamily="18" charset="0"/>
                      </a:rPr>
                      <m:t> </m:t>
                    </m:r>
                    <m:r>
                      <m:rPr>
                        <m:sty m:val="p"/>
                      </m:rPr>
                      <a:rPr lang="en-US" b="0" i="0" smtClean="0">
                        <a:solidFill>
                          <a:schemeClr val="tx1"/>
                        </a:solidFill>
                        <a:latin typeface="Cambria Math" panose="02040503050406030204" pitchFamily="18" charset="0"/>
                      </a:rPr>
                      <m:t>numbe</m:t>
                    </m:r>
                    <m:sSup>
                      <m:sSupPr>
                        <m:ctrlPr>
                          <a:rPr lang="en-US" b="0" i="1" smtClean="0">
                            <a:solidFill>
                              <a:schemeClr val="tx1"/>
                            </a:solidFill>
                            <a:latin typeface="Cambria Math" panose="02040503050406030204" pitchFamily="18" charset="0"/>
                          </a:rPr>
                        </m:ctrlPr>
                      </m:sSupPr>
                      <m:e>
                        <m:r>
                          <m:rPr>
                            <m:sty m:val="p"/>
                          </m:rPr>
                          <a:rPr lang="en-US" b="0" i="0" smtClean="0">
                            <a:solidFill>
                              <a:schemeClr val="tx1"/>
                            </a:solidFill>
                            <a:latin typeface="Cambria Math" panose="02040503050406030204" pitchFamily="18" charset="0"/>
                          </a:rPr>
                          <m:t>r</m:t>
                        </m:r>
                      </m:e>
                      <m:sup>
                        <m:r>
                          <a:rPr lang="en-US" b="0" i="0" smtClean="0">
                            <a:solidFill>
                              <a:schemeClr val="tx1"/>
                            </a:solidFill>
                            <a:latin typeface="Cambria Math" panose="02040503050406030204" pitchFamily="18" charset="0"/>
                          </a:rPr>
                          <m:t>′</m:t>
                        </m:r>
                      </m:sup>
                    </m:sSup>
                    <m:r>
                      <m:rPr>
                        <m:sty m:val="p"/>
                      </m:rPr>
                      <a:rPr lang="en-US" b="0" i="0" smtClean="0">
                        <a:solidFill>
                          <a:schemeClr val="tx1"/>
                        </a:solidFill>
                        <a:latin typeface="Cambria Math" panose="02040503050406030204" pitchFamily="18" charset="0"/>
                      </a:rPr>
                      <m:t>s</m:t>
                    </m:r>
                  </m:oMath>
                </a14:m>
                <a:br>
                  <a:rPr lang="en-US" b="0" dirty="0">
                    <a:solidFill>
                      <a:schemeClr val="tx1"/>
                    </a:solidFill>
                  </a:rPr>
                </a:br>
                <a:r>
                  <a:rPr lang="en-US" b="0" dirty="0">
                    <a:solidFill>
                      <a:schemeClr val="tx1"/>
                    </a:solidFill>
                  </a:rPr>
                  <a:t>integer part and plus 1 as width.  Therefore, width = </a:t>
                </a:r>
                <a14:m>
                  <m:oMath xmlns:m="http://schemas.openxmlformats.org/officeDocument/2006/math">
                    <m:r>
                      <a:rPr lang="en-US" b="0" i="1" smtClean="0">
                        <a:solidFill>
                          <a:schemeClr val="tx1"/>
                        </a:solidFill>
                        <a:latin typeface="Cambria Math" panose="02040503050406030204" pitchFamily="18" charset="0"/>
                      </a:rPr>
                      <m:t>[1.75]</m:t>
                    </m:r>
                  </m:oMath>
                </a14:m>
                <a:r>
                  <a:rPr lang="en-US" dirty="0">
                    <a:solidFill>
                      <a:schemeClr val="tx1"/>
                    </a:solidFill>
                  </a:rPr>
                  <a:t>+1=2</a:t>
                </a:r>
                <a:br>
                  <a:rPr lang="en-US" dirty="0">
                    <a:solidFill>
                      <a:schemeClr val="tx1"/>
                    </a:solidFill>
                  </a:rPr>
                </a:br>
                <a:endParaRPr lang="en-US" dirty="0">
                  <a:solidFill>
                    <a:schemeClr val="tx1"/>
                  </a:solidFill>
                </a:endParaRPr>
              </a:p>
              <a:p>
                <a:r>
                  <a:rPr lang="en-US" dirty="0">
                    <a:solidFill>
                      <a:schemeClr val="tx1"/>
                    </a:solidFill>
                  </a:rPr>
                  <a:t>Then, we can get the classes on the right side:</a:t>
                </a:r>
              </a:p>
              <a:p>
                <a:endParaRPr lang="en-US" dirty="0">
                  <a:solidFill>
                    <a:schemeClr val="tx1"/>
                  </a:solidFill>
                </a:endParaRPr>
              </a:p>
            </p:txBody>
          </p:sp>
        </mc:Choice>
        <mc:Fallback xmlns="">
          <p:sp>
            <p:nvSpPr>
              <p:cNvPr id="3" name="Content Placeholder 2">
                <a:extLst>
                  <a:ext uri="{FF2B5EF4-FFF2-40B4-BE49-F238E27FC236}">
                    <a16:creationId xmlns:a16="http://schemas.microsoft.com/office/drawing/2014/main" id="{AAA1891E-2F13-4CF0-8E7A-E9E4A96E0215}"/>
                  </a:ext>
                </a:extLst>
              </p:cNvPr>
              <p:cNvSpPr>
                <a:spLocks noGrp="1" noRot="1" noChangeAspect="1" noMove="1" noResize="1" noEditPoints="1" noAdjustHandles="1" noChangeArrowheads="1" noChangeShapeType="1" noTextEdit="1"/>
              </p:cNvSpPr>
              <p:nvPr>
                <p:ph idx="4294967295"/>
              </p:nvPr>
            </p:nvSpPr>
            <p:spPr>
              <a:xfrm>
                <a:off x="0" y="807869"/>
                <a:ext cx="8596313" cy="5961356"/>
              </a:xfrm>
              <a:blipFill>
                <a:blip r:embed="rId2"/>
                <a:stretch>
                  <a:fillRect l="-142" t="-716" r="-13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A35CD9C2-7C7F-41F1-A9D2-EAB3678CCAB2}"/>
                  </a:ext>
                </a:extLst>
              </p:cNvPr>
              <p:cNvGraphicFramePr>
                <a:graphicFrameLocks noGrp="1"/>
              </p:cNvGraphicFramePr>
              <p:nvPr>
                <p:extLst>
                  <p:ext uri="{D42A27DB-BD31-4B8C-83A1-F6EECF244321}">
                    <p14:modId xmlns:p14="http://schemas.microsoft.com/office/powerpoint/2010/main" val="3194461152"/>
                  </p:ext>
                </p:extLst>
              </p:nvPr>
            </p:nvGraphicFramePr>
            <p:xfrm>
              <a:off x="7155401" y="3276945"/>
              <a:ext cx="1473693" cy="3332480"/>
            </p:xfrm>
            <a:graphic>
              <a:graphicData uri="http://schemas.openxmlformats.org/drawingml/2006/table">
                <a:tbl>
                  <a:tblPr firstRow="1" bandRow="1">
                    <a:tableStyleId>{5C22544A-7EE6-4342-B048-85BDC9FD1C3A}</a:tableStyleId>
                  </a:tblPr>
                  <a:tblGrid>
                    <a:gridCol w="1473693">
                      <a:extLst>
                        <a:ext uri="{9D8B030D-6E8A-4147-A177-3AD203B41FA5}">
                          <a16:colId xmlns:a16="http://schemas.microsoft.com/office/drawing/2014/main" val="290675860"/>
                        </a:ext>
                      </a:extLst>
                    </a:gridCol>
                  </a:tblGrid>
                  <a:tr h="238250">
                    <a:tc>
                      <a:txBody>
                        <a:bodyPr/>
                        <a:lstStyle/>
                        <a:p>
                          <a:pPr algn="ctr"/>
                          <a:r>
                            <a:rPr lang="en-US" dirty="0"/>
                            <a:t>Classes</a:t>
                          </a:r>
                        </a:p>
                      </a:txBody>
                      <a:tcPr/>
                    </a:tc>
                    <a:extLst>
                      <a:ext uri="{0D108BD9-81ED-4DB2-BD59-A6C34878D82A}">
                        <a16:rowId xmlns:a16="http://schemas.microsoft.com/office/drawing/2014/main" val="4019142445"/>
                      </a:ext>
                    </a:extLst>
                  </a:tr>
                  <a:tr h="370840">
                    <a:tc>
                      <a:txBody>
                        <a:bodyPr/>
                        <a:lstStyle/>
                        <a:p>
                          <a:r>
                            <a:rPr lang="en-US" dirty="0"/>
                            <a:t>60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61</a:t>
                          </a:r>
                        </a:p>
                      </a:txBody>
                      <a:tcPr/>
                    </a:tc>
                    <a:extLst>
                      <a:ext uri="{0D108BD9-81ED-4DB2-BD59-A6C34878D82A}">
                        <a16:rowId xmlns:a16="http://schemas.microsoft.com/office/drawing/2014/main" val="361748179"/>
                      </a:ext>
                    </a:extLst>
                  </a:tr>
                  <a:tr h="370840">
                    <a:tc>
                      <a:txBody>
                        <a:bodyPr/>
                        <a:lstStyle/>
                        <a:p>
                          <a:r>
                            <a:rPr lang="en-US" dirty="0"/>
                            <a:t>62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63</a:t>
                          </a:r>
                        </a:p>
                      </a:txBody>
                      <a:tcPr/>
                    </a:tc>
                    <a:extLst>
                      <a:ext uri="{0D108BD9-81ED-4DB2-BD59-A6C34878D82A}">
                        <a16:rowId xmlns:a16="http://schemas.microsoft.com/office/drawing/2014/main" val="34267456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64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65</a:t>
                          </a:r>
                        </a:p>
                      </a:txBody>
                      <a:tcPr/>
                    </a:tc>
                    <a:extLst>
                      <a:ext uri="{0D108BD9-81ED-4DB2-BD59-A6C34878D82A}">
                        <a16:rowId xmlns:a16="http://schemas.microsoft.com/office/drawing/2014/main" val="401595321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66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67</a:t>
                          </a:r>
                        </a:p>
                      </a:txBody>
                      <a:tcPr/>
                    </a:tc>
                    <a:extLst>
                      <a:ext uri="{0D108BD9-81ED-4DB2-BD59-A6C34878D82A}">
                        <a16:rowId xmlns:a16="http://schemas.microsoft.com/office/drawing/2014/main" val="20226267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68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69</a:t>
                          </a:r>
                        </a:p>
                      </a:txBody>
                      <a:tcPr/>
                    </a:tc>
                    <a:extLst>
                      <a:ext uri="{0D108BD9-81ED-4DB2-BD59-A6C34878D82A}">
                        <a16:rowId xmlns:a16="http://schemas.microsoft.com/office/drawing/2014/main" val="40189401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70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71</a:t>
                          </a:r>
                        </a:p>
                      </a:txBody>
                      <a:tcPr/>
                    </a:tc>
                    <a:extLst>
                      <a:ext uri="{0D108BD9-81ED-4DB2-BD59-A6C34878D82A}">
                        <a16:rowId xmlns:a16="http://schemas.microsoft.com/office/drawing/2014/main" val="225811205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72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73</a:t>
                          </a:r>
                        </a:p>
                      </a:txBody>
                      <a:tcPr/>
                    </a:tc>
                    <a:extLst>
                      <a:ext uri="{0D108BD9-81ED-4DB2-BD59-A6C34878D82A}">
                        <a16:rowId xmlns:a16="http://schemas.microsoft.com/office/drawing/2014/main" val="217922871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74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75</m:t>
                              </m:r>
                            </m:oMath>
                          </a14:m>
                          <a:endParaRPr lang="en-US" dirty="0"/>
                        </a:p>
                      </a:txBody>
                      <a:tcPr/>
                    </a:tc>
                    <a:extLst>
                      <a:ext uri="{0D108BD9-81ED-4DB2-BD59-A6C34878D82A}">
                        <a16:rowId xmlns:a16="http://schemas.microsoft.com/office/drawing/2014/main" val="1840971498"/>
                      </a:ext>
                    </a:extLst>
                  </a:tr>
                </a:tbl>
              </a:graphicData>
            </a:graphic>
          </p:graphicFrame>
        </mc:Choice>
        <mc:Fallback xmlns="">
          <p:graphicFrame>
            <p:nvGraphicFramePr>
              <p:cNvPr id="4" name="Table 3">
                <a:extLst>
                  <a:ext uri="{FF2B5EF4-FFF2-40B4-BE49-F238E27FC236}">
                    <a16:creationId xmlns:a16="http://schemas.microsoft.com/office/drawing/2014/main" id="{A35CD9C2-7C7F-41F1-A9D2-EAB3678CCAB2}"/>
                  </a:ext>
                </a:extLst>
              </p:cNvPr>
              <p:cNvGraphicFramePr>
                <a:graphicFrameLocks noGrp="1"/>
              </p:cNvGraphicFramePr>
              <p:nvPr>
                <p:extLst>
                  <p:ext uri="{D42A27DB-BD31-4B8C-83A1-F6EECF244321}">
                    <p14:modId xmlns:p14="http://schemas.microsoft.com/office/powerpoint/2010/main" val="3194461152"/>
                  </p:ext>
                </p:extLst>
              </p:nvPr>
            </p:nvGraphicFramePr>
            <p:xfrm>
              <a:off x="7155401" y="3276945"/>
              <a:ext cx="1473693" cy="3332480"/>
            </p:xfrm>
            <a:graphic>
              <a:graphicData uri="http://schemas.openxmlformats.org/drawingml/2006/table">
                <a:tbl>
                  <a:tblPr firstRow="1" bandRow="1">
                    <a:tableStyleId>{5C22544A-7EE6-4342-B048-85BDC9FD1C3A}</a:tableStyleId>
                  </a:tblPr>
                  <a:tblGrid>
                    <a:gridCol w="1473693">
                      <a:extLst>
                        <a:ext uri="{9D8B030D-6E8A-4147-A177-3AD203B41FA5}">
                          <a16:colId xmlns:a16="http://schemas.microsoft.com/office/drawing/2014/main" val="290675860"/>
                        </a:ext>
                      </a:extLst>
                    </a:gridCol>
                  </a:tblGrid>
                  <a:tr h="365760">
                    <a:tc>
                      <a:txBody>
                        <a:bodyPr/>
                        <a:lstStyle/>
                        <a:p>
                          <a:pPr algn="ctr"/>
                          <a:r>
                            <a:rPr lang="en-US" dirty="0"/>
                            <a:t>Classes</a:t>
                          </a:r>
                        </a:p>
                      </a:txBody>
                      <a:tcPr/>
                    </a:tc>
                    <a:extLst>
                      <a:ext uri="{0D108BD9-81ED-4DB2-BD59-A6C34878D82A}">
                        <a16:rowId xmlns:a16="http://schemas.microsoft.com/office/drawing/2014/main" val="4019142445"/>
                      </a:ext>
                    </a:extLst>
                  </a:tr>
                  <a:tr h="370840">
                    <a:tc>
                      <a:txBody>
                        <a:bodyPr/>
                        <a:lstStyle/>
                        <a:p>
                          <a:endParaRPr lang="en-US"/>
                        </a:p>
                      </a:txBody>
                      <a:tcPr>
                        <a:blipFill>
                          <a:blip r:embed="rId3"/>
                          <a:stretch>
                            <a:fillRect l="-412" t="-108197" r="-1646" b="-721311"/>
                          </a:stretch>
                        </a:blipFill>
                      </a:tcPr>
                    </a:tc>
                    <a:extLst>
                      <a:ext uri="{0D108BD9-81ED-4DB2-BD59-A6C34878D82A}">
                        <a16:rowId xmlns:a16="http://schemas.microsoft.com/office/drawing/2014/main" val="361748179"/>
                      </a:ext>
                    </a:extLst>
                  </a:tr>
                  <a:tr h="370840">
                    <a:tc>
                      <a:txBody>
                        <a:bodyPr/>
                        <a:lstStyle/>
                        <a:p>
                          <a:endParaRPr lang="en-US"/>
                        </a:p>
                      </a:txBody>
                      <a:tcPr>
                        <a:blipFill>
                          <a:blip r:embed="rId3"/>
                          <a:stretch>
                            <a:fillRect l="-412" t="-208197" r="-1646" b="-621311"/>
                          </a:stretch>
                        </a:blipFill>
                      </a:tcPr>
                    </a:tc>
                    <a:extLst>
                      <a:ext uri="{0D108BD9-81ED-4DB2-BD59-A6C34878D82A}">
                        <a16:rowId xmlns:a16="http://schemas.microsoft.com/office/drawing/2014/main" val="3426745678"/>
                      </a:ext>
                    </a:extLst>
                  </a:tr>
                  <a:tr h="370840">
                    <a:tc>
                      <a:txBody>
                        <a:bodyPr/>
                        <a:lstStyle/>
                        <a:p>
                          <a:endParaRPr lang="en-US"/>
                        </a:p>
                      </a:txBody>
                      <a:tcPr>
                        <a:blipFill>
                          <a:blip r:embed="rId3"/>
                          <a:stretch>
                            <a:fillRect l="-412" t="-308197" r="-1646" b="-521311"/>
                          </a:stretch>
                        </a:blipFill>
                      </a:tcPr>
                    </a:tc>
                    <a:extLst>
                      <a:ext uri="{0D108BD9-81ED-4DB2-BD59-A6C34878D82A}">
                        <a16:rowId xmlns:a16="http://schemas.microsoft.com/office/drawing/2014/main" val="4015953212"/>
                      </a:ext>
                    </a:extLst>
                  </a:tr>
                  <a:tr h="370840">
                    <a:tc>
                      <a:txBody>
                        <a:bodyPr/>
                        <a:lstStyle/>
                        <a:p>
                          <a:endParaRPr lang="en-US"/>
                        </a:p>
                      </a:txBody>
                      <a:tcPr>
                        <a:blipFill>
                          <a:blip r:embed="rId3"/>
                          <a:stretch>
                            <a:fillRect l="-412" t="-408197" r="-1646" b="-421311"/>
                          </a:stretch>
                        </a:blipFill>
                      </a:tcPr>
                    </a:tc>
                    <a:extLst>
                      <a:ext uri="{0D108BD9-81ED-4DB2-BD59-A6C34878D82A}">
                        <a16:rowId xmlns:a16="http://schemas.microsoft.com/office/drawing/2014/main" val="202262670"/>
                      </a:ext>
                    </a:extLst>
                  </a:tr>
                  <a:tr h="370840">
                    <a:tc>
                      <a:txBody>
                        <a:bodyPr/>
                        <a:lstStyle/>
                        <a:p>
                          <a:endParaRPr lang="en-US"/>
                        </a:p>
                      </a:txBody>
                      <a:tcPr>
                        <a:blipFill>
                          <a:blip r:embed="rId3"/>
                          <a:stretch>
                            <a:fillRect l="-412" t="-508197" r="-1646" b="-321311"/>
                          </a:stretch>
                        </a:blipFill>
                      </a:tcPr>
                    </a:tc>
                    <a:extLst>
                      <a:ext uri="{0D108BD9-81ED-4DB2-BD59-A6C34878D82A}">
                        <a16:rowId xmlns:a16="http://schemas.microsoft.com/office/drawing/2014/main" val="401894017"/>
                      </a:ext>
                    </a:extLst>
                  </a:tr>
                  <a:tr h="370840">
                    <a:tc>
                      <a:txBody>
                        <a:bodyPr/>
                        <a:lstStyle/>
                        <a:p>
                          <a:endParaRPr lang="en-US"/>
                        </a:p>
                      </a:txBody>
                      <a:tcPr>
                        <a:blipFill>
                          <a:blip r:embed="rId3"/>
                          <a:stretch>
                            <a:fillRect l="-412" t="-608197" r="-1646" b="-221311"/>
                          </a:stretch>
                        </a:blipFill>
                      </a:tcPr>
                    </a:tc>
                    <a:extLst>
                      <a:ext uri="{0D108BD9-81ED-4DB2-BD59-A6C34878D82A}">
                        <a16:rowId xmlns:a16="http://schemas.microsoft.com/office/drawing/2014/main" val="2258112052"/>
                      </a:ext>
                    </a:extLst>
                  </a:tr>
                  <a:tr h="370840">
                    <a:tc>
                      <a:txBody>
                        <a:bodyPr/>
                        <a:lstStyle/>
                        <a:p>
                          <a:endParaRPr lang="en-US"/>
                        </a:p>
                      </a:txBody>
                      <a:tcPr>
                        <a:blipFill>
                          <a:blip r:embed="rId3"/>
                          <a:stretch>
                            <a:fillRect l="-412" t="-708197" r="-1646" b="-121311"/>
                          </a:stretch>
                        </a:blipFill>
                      </a:tcPr>
                    </a:tc>
                    <a:extLst>
                      <a:ext uri="{0D108BD9-81ED-4DB2-BD59-A6C34878D82A}">
                        <a16:rowId xmlns:a16="http://schemas.microsoft.com/office/drawing/2014/main" val="2179228710"/>
                      </a:ext>
                    </a:extLst>
                  </a:tr>
                  <a:tr h="370840">
                    <a:tc>
                      <a:txBody>
                        <a:bodyPr/>
                        <a:lstStyle/>
                        <a:p>
                          <a:endParaRPr lang="en-US"/>
                        </a:p>
                      </a:txBody>
                      <a:tcPr>
                        <a:blipFill>
                          <a:blip r:embed="rId3"/>
                          <a:stretch>
                            <a:fillRect l="-412" t="-808197" r="-1646" b="-21311"/>
                          </a:stretch>
                        </a:blipFill>
                      </a:tcPr>
                    </a:tc>
                    <a:extLst>
                      <a:ext uri="{0D108BD9-81ED-4DB2-BD59-A6C34878D82A}">
                        <a16:rowId xmlns:a16="http://schemas.microsoft.com/office/drawing/2014/main" val="1840971498"/>
                      </a:ext>
                    </a:extLst>
                  </a:tr>
                </a:tbl>
              </a:graphicData>
            </a:graphic>
          </p:graphicFrame>
        </mc:Fallback>
      </mc:AlternateContent>
    </p:spTree>
    <p:extLst>
      <p:ext uri="{BB962C8B-B14F-4D97-AF65-F5344CB8AC3E}">
        <p14:creationId xmlns:p14="http://schemas.microsoft.com/office/powerpoint/2010/main" val="964953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168EB3B-DC4E-428F-BEB4-C17B165E6A11}"/>
                  </a:ext>
                </a:extLst>
              </p:cNvPr>
              <p:cNvSpPr>
                <a:spLocks noGrp="1"/>
              </p:cNvSpPr>
              <p:nvPr>
                <p:ph idx="1"/>
              </p:nvPr>
            </p:nvSpPr>
            <p:spPr>
              <a:xfrm>
                <a:off x="703967" y="497150"/>
                <a:ext cx="8596668" cy="5379868"/>
              </a:xfrm>
            </p:spPr>
            <p:txBody>
              <a:bodyPr/>
              <a:lstStyle/>
              <a:p>
                <a:r>
                  <a:rPr lang="en-US" dirty="0"/>
                  <a:t>The class has </a:t>
                </a:r>
                <a:r>
                  <a:rPr lang="en-US" b="1" dirty="0">
                    <a:solidFill>
                      <a:srgbClr val="FF0000"/>
                    </a:solidFill>
                  </a:rPr>
                  <a:t>class limits</a:t>
                </a:r>
                <a:r>
                  <a:rPr lang="en-US" dirty="0"/>
                  <a:t>, and they are </a:t>
                </a:r>
                <a:r>
                  <a:rPr lang="en-US" b="1" dirty="0">
                    <a:solidFill>
                      <a:srgbClr val="FF0000"/>
                    </a:solidFill>
                  </a:rPr>
                  <a:t>lower class limits(LCL) </a:t>
                </a:r>
                <a:r>
                  <a:rPr lang="en-US" dirty="0"/>
                  <a:t>and </a:t>
                </a:r>
                <a:r>
                  <a:rPr lang="en-US" b="1" dirty="0">
                    <a:solidFill>
                      <a:srgbClr val="FF0000"/>
                    </a:solidFill>
                  </a:rPr>
                  <a:t>upper class limits(UCL)</a:t>
                </a:r>
                <a:r>
                  <a:rPr lang="en-US" dirty="0"/>
                  <a:t>.</a:t>
                </a:r>
              </a:p>
              <a:p>
                <a:r>
                  <a:rPr lang="en-US" dirty="0"/>
                  <a:t>The </a:t>
                </a:r>
                <a:r>
                  <a:rPr lang="en-US" b="1" dirty="0">
                    <a:solidFill>
                      <a:srgbClr val="FF0000"/>
                    </a:solidFill>
                  </a:rPr>
                  <a:t>class boundary </a:t>
                </a:r>
                <a:r>
                  <a:rPr lang="en-US" dirty="0">
                    <a:solidFill>
                      <a:schemeClr val="tx1"/>
                    </a:solidFill>
                  </a:rPr>
                  <a:t>also has </a:t>
                </a:r>
                <a:r>
                  <a:rPr lang="en-US" b="1" dirty="0">
                    <a:solidFill>
                      <a:srgbClr val="FF0000"/>
                    </a:solidFill>
                  </a:rPr>
                  <a:t>lower class boundary(LCB) </a:t>
                </a:r>
                <a:r>
                  <a:rPr lang="en-US" dirty="0">
                    <a:solidFill>
                      <a:schemeClr val="tx1"/>
                    </a:solidFill>
                  </a:rPr>
                  <a:t>and </a:t>
                </a:r>
                <a:r>
                  <a:rPr lang="en-US" b="1" dirty="0">
                    <a:solidFill>
                      <a:srgbClr val="FF0000"/>
                    </a:solidFill>
                  </a:rPr>
                  <a:t>upper class boundary(UCB)</a:t>
                </a:r>
                <a:r>
                  <a:rPr lang="en-US" dirty="0">
                    <a:solidFill>
                      <a:schemeClr val="tx1"/>
                    </a:solidFill>
                  </a:rPr>
                  <a:t>.</a:t>
                </a:r>
              </a:p>
              <a:p>
                <a:r>
                  <a:rPr lang="en-US" dirty="0">
                    <a:solidFill>
                      <a:schemeClr val="tx1"/>
                    </a:solidFill>
                  </a:rPr>
                  <a:t>The relationship between class and boundary:</a:t>
                </a:r>
                <a:br>
                  <a:rPr lang="en-US" b="1" dirty="0">
                    <a:solidFill>
                      <a:srgbClr val="FF0000"/>
                    </a:solidFill>
                  </a:rPr>
                </a:br>
                <a:r>
                  <a:rPr lang="en-US" b="1" dirty="0">
                    <a:solidFill>
                      <a:srgbClr val="FF0000"/>
                    </a:solidFill>
                  </a:rPr>
                  <a:t>LCB=LCL - </a:t>
                </a:r>
                <a14:m>
                  <m:oMath xmlns:m="http://schemas.openxmlformats.org/officeDocument/2006/math">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𝑫</m:t>
                        </m:r>
                      </m:num>
                      <m:den>
                        <m:r>
                          <a:rPr lang="en-US" b="1" i="1">
                            <a:solidFill>
                              <a:srgbClr val="FF0000"/>
                            </a:solidFill>
                            <a:latin typeface="Cambria Math" panose="02040503050406030204" pitchFamily="18" charset="0"/>
                          </a:rPr>
                          <m:t>𝟐</m:t>
                        </m:r>
                      </m:den>
                    </m:f>
                  </m:oMath>
                </a14:m>
                <a:r>
                  <a:rPr lang="en-US" b="1" dirty="0">
                    <a:solidFill>
                      <a:srgbClr val="FF0000"/>
                    </a:solidFill>
                  </a:rPr>
                  <a:t> and UCB=UCL + </a:t>
                </a:r>
                <a14:m>
                  <m:oMath xmlns:m="http://schemas.openxmlformats.org/officeDocument/2006/math">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𝑫</m:t>
                        </m:r>
                      </m:num>
                      <m:den>
                        <m:r>
                          <a:rPr lang="en-US" b="1" i="1">
                            <a:solidFill>
                              <a:srgbClr val="FF0000"/>
                            </a:solidFill>
                            <a:latin typeface="Cambria Math" panose="02040503050406030204" pitchFamily="18" charset="0"/>
                          </a:rPr>
                          <m:t>𝟐</m:t>
                        </m:r>
                      </m:den>
                    </m:f>
                  </m:oMath>
                </a14:m>
                <a:r>
                  <a:rPr lang="en-US" b="1" dirty="0">
                    <a:solidFill>
                      <a:srgbClr val="FF0000"/>
                    </a:solidFill>
                  </a:rPr>
                  <a:t>                  (1)       </a:t>
                </a:r>
                <a:br>
                  <a:rPr lang="en-US" b="1" dirty="0">
                    <a:solidFill>
                      <a:srgbClr val="FF0000"/>
                    </a:solidFill>
                  </a:rPr>
                </a:br>
                <a:r>
                  <a:rPr lang="en-US" dirty="0">
                    <a:solidFill>
                      <a:schemeClr val="tx1"/>
                    </a:solidFill>
                  </a:rPr>
                  <a:t>where D is the difference between the LCL of the next class interval and the UCL of the given class interval.</a:t>
                </a:r>
              </a:p>
              <a:p>
                <a:r>
                  <a:rPr lang="en-US" dirty="0">
                    <a:solidFill>
                      <a:schemeClr val="tx1"/>
                    </a:solidFill>
                  </a:rPr>
                  <a:t>From above, we still can get:</a:t>
                </a:r>
                <a:br>
                  <a:rPr lang="en-US" dirty="0">
                    <a:solidFill>
                      <a:schemeClr val="tx1"/>
                    </a:solidFill>
                  </a:rPr>
                </a:br>
                <a:r>
                  <a:rPr lang="en-US" b="1" dirty="0">
                    <a:solidFill>
                      <a:srgbClr val="FF0000"/>
                    </a:solidFill>
                  </a:rPr>
                  <a:t>LCL=LCB + </a:t>
                </a:r>
                <a14:m>
                  <m:oMath xmlns:m="http://schemas.openxmlformats.org/officeDocument/2006/math">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𝑫</m:t>
                        </m:r>
                      </m:num>
                      <m:den>
                        <m:r>
                          <a:rPr lang="en-US" b="1" i="1">
                            <a:solidFill>
                              <a:srgbClr val="FF0000"/>
                            </a:solidFill>
                            <a:latin typeface="Cambria Math" panose="02040503050406030204" pitchFamily="18" charset="0"/>
                          </a:rPr>
                          <m:t>𝟐</m:t>
                        </m:r>
                      </m:den>
                    </m:f>
                  </m:oMath>
                </a14:m>
                <a:r>
                  <a:rPr lang="en-US" b="1" dirty="0">
                    <a:solidFill>
                      <a:srgbClr val="FF0000"/>
                    </a:solidFill>
                  </a:rPr>
                  <a:t> and UCL=UCB - </a:t>
                </a:r>
                <a14:m>
                  <m:oMath xmlns:m="http://schemas.openxmlformats.org/officeDocument/2006/math">
                    <m:f>
                      <m:fPr>
                        <m:ctrlPr>
                          <a:rPr lang="en-US" b="1" i="1">
                            <a:solidFill>
                              <a:srgbClr val="FF0000"/>
                            </a:solidFill>
                            <a:latin typeface="Cambria Math" panose="02040503050406030204" pitchFamily="18" charset="0"/>
                          </a:rPr>
                        </m:ctrlPr>
                      </m:fPr>
                      <m:num>
                        <m:r>
                          <a:rPr lang="en-US" b="1" i="1">
                            <a:solidFill>
                              <a:srgbClr val="FF0000"/>
                            </a:solidFill>
                            <a:latin typeface="Cambria Math" panose="02040503050406030204" pitchFamily="18" charset="0"/>
                          </a:rPr>
                          <m:t>𝑫</m:t>
                        </m:r>
                      </m:num>
                      <m:den>
                        <m:r>
                          <a:rPr lang="en-US" b="1" i="1">
                            <a:solidFill>
                              <a:srgbClr val="FF0000"/>
                            </a:solidFill>
                            <a:latin typeface="Cambria Math" panose="02040503050406030204" pitchFamily="18" charset="0"/>
                          </a:rPr>
                          <m:t>𝟐</m:t>
                        </m:r>
                      </m:den>
                    </m:f>
                  </m:oMath>
                </a14:m>
                <a:r>
                  <a:rPr lang="en-US" b="1" dirty="0">
                    <a:solidFill>
                      <a:srgbClr val="FF0000"/>
                    </a:solidFill>
                  </a:rPr>
                  <a:t>                  (2)</a:t>
                </a:r>
                <a:br>
                  <a:rPr lang="en-US" b="1" dirty="0">
                    <a:solidFill>
                      <a:srgbClr val="FF0000"/>
                    </a:solidFill>
                  </a:rPr>
                </a:br>
                <a:endParaRPr lang="en-US" dirty="0">
                  <a:solidFill>
                    <a:schemeClr val="tx1"/>
                  </a:solidFill>
                </a:endParaRPr>
              </a:p>
              <a:p>
                <a:r>
                  <a:rPr lang="en-US" dirty="0"/>
                  <a:t>In the example: D = LCL - LCB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61−60</m:t>
                        </m:r>
                      </m:num>
                      <m:den>
                        <m:r>
                          <a:rPr lang="en-US" b="0" i="1" smtClean="0">
                            <a:latin typeface="Cambria Math" panose="02040503050406030204" pitchFamily="18" charset="0"/>
                          </a:rPr>
                          <m:t>2</m:t>
                        </m:r>
                      </m:den>
                    </m:f>
                  </m:oMath>
                </a14:m>
                <a:r>
                  <a:rPr lang="en-US" dirty="0"/>
                  <a:t> = 0.5</a:t>
                </a:r>
              </a:p>
              <a:p>
                <a:r>
                  <a:rPr lang="en-US" dirty="0"/>
                  <a:t>Therefore, we can get the boundar</a:t>
                </a:r>
                <a:r>
                  <a:rPr lang="en-US" altLang="zh-CN" dirty="0"/>
                  <a:t>ies</a:t>
                </a:r>
                <a:r>
                  <a:rPr lang="en-US" dirty="0"/>
                  <a:t> on the right side:</a:t>
                </a:r>
              </a:p>
            </p:txBody>
          </p:sp>
        </mc:Choice>
        <mc:Fallback xmlns="">
          <p:sp>
            <p:nvSpPr>
              <p:cNvPr id="3" name="Content Placeholder 2">
                <a:extLst>
                  <a:ext uri="{FF2B5EF4-FFF2-40B4-BE49-F238E27FC236}">
                    <a16:creationId xmlns:a16="http://schemas.microsoft.com/office/drawing/2014/main" id="{D168EB3B-DC4E-428F-BEB4-C17B165E6A11}"/>
                  </a:ext>
                </a:extLst>
              </p:cNvPr>
              <p:cNvSpPr>
                <a:spLocks noGrp="1" noRot="1" noChangeAspect="1" noMove="1" noResize="1" noEditPoints="1" noAdjustHandles="1" noChangeArrowheads="1" noChangeShapeType="1" noTextEdit="1"/>
              </p:cNvSpPr>
              <p:nvPr>
                <p:ph idx="1"/>
              </p:nvPr>
            </p:nvSpPr>
            <p:spPr>
              <a:xfrm>
                <a:off x="703967" y="497150"/>
                <a:ext cx="8596668" cy="5379868"/>
              </a:xfrm>
              <a:blipFill>
                <a:blip r:embed="rId2"/>
                <a:stretch>
                  <a:fillRect l="-142" t="-7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6" name="Table 5">
                <a:extLst>
                  <a:ext uri="{FF2B5EF4-FFF2-40B4-BE49-F238E27FC236}">
                    <a16:creationId xmlns:a16="http://schemas.microsoft.com/office/drawing/2014/main" id="{983351F8-6692-4D8A-A0AA-5992D3904C19}"/>
                  </a:ext>
                </a:extLst>
              </p:cNvPr>
              <p:cNvGraphicFramePr>
                <a:graphicFrameLocks noGrp="1"/>
              </p:cNvGraphicFramePr>
              <p:nvPr>
                <p:extLst>
                  <p:ext uri="{D42A27DB-BD31-4B8C-83A1-F6EECF244321}">
                    <p14:modId xmlns:p14="http://schemas.microsoft.com/office/powerpoint/2010/main" val="723612466"/>
                  </p:ext>
                </p:extLst>
              </p:nvPr>
            </p:nvGraphicFramePr>
            <p:xfrm>
              <a:off x="7510509" y="2904082"/>
              <a:ext cx="1402671" cy="3332480"/>
            </p:xfrm>
            <a:graphic>
              <a:graphicData uri="http://schemas.openxmlformats.org/drawingml/2006/table">
                <a:tbl>
                  <a:tblPr firstRow="1" bandRow="1">
                    <a:tableStyleId>{5C22544A-7EE6-4342-B048-85BDC9FD1C3A}</a:tableStyleId>
                  </a:tblPr>
                  <a:tblGrid>
                    <a:gridCol w="1402671">
                      <a:extLst>
                        <a:ext uri="{9D8B030D-6E8A-4147-A177-3AD203B41FA5}">
                          <a16:colId xmlns:a16="http://schemas.microsoft.com/office/drawing/2014/main" val="290675860"/>
                        </a:ext>
                      </a:extLst>
                    </a:gridCol>
                  </a:tblGrid>
                  <a:tr h="238250">
                    <a:tc>
                      <a:txBody>
                        <a:bodyPr/>
                        <a:lstStyle/>
                        <a:p>
                          <a:r>
                            <a:rPr lang="en-US" dirty="0"/>
                            <a:t>boundaries</a:t>
                          </a:r>
                        </a:p>
                      </a:txBody>
                      <a:tcPr/>
                    </a:tc>
                    <a:extLst>
                      <a:ext uri="{0D108BD9-81ED-4DB2-BD59-A6C34878D82A}">
                        <a16:rowId xmlns:a16="http://schemas.microsoft.com/office/drawing/2014/main" val="4019142445"/>
                      </a:ext>
                    </a:extLst>
                  </a:tr>
                  <a:tr h="370840">
                    <a:tc>
                      <a:txBody>
                        <a:bodyPr/>
                        <a:lstStyle/>
                        <a:p>
                          <a:r>
                            <a:rPr lang="en-US" dirty="0"/>
                            <a:t>59.5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61.5</a:t>
                          </a:r>
                        </a:p>
                      </a:txBody>
                      <a:tcPr/>
                    </a:tc>
                    <a:extLst>
                      <a:ext uri="{0D108BD9-81ED-4DB2-BD59-A6C34878D82A}">
                        <a16:rowId xmlns:a16="http://schemas.microsoft.com/office/drawing/2014/main" val="361748179"/>
                      </a:ext>
                    </a:extLst>
                  </a:tr>
                  <a:tr h="370840">
                    <a:tc>
                      <a:txBody>
                        <a:bodyPr/>
                        <a:lstStyle/>
                        <a:p>
                          <a:r>
                            <a:rPr lang="en-US" dirty="0"/>
                            <a:t>61.5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63.5</a:t>
                          </a:r>
                        </a:p>
                      </a:txBody>
                      <a:tcPr/>
                    </a:tc>
                    <a:extLst>
                      <a:ext uri="{0D108BD9-81ED-4DB2-BD59-A6C34878D82A}">
                        <a16:rowId xmlns:a16="http://schemas.microsoft.com/office/drawing/2014/main" val="34267456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63.5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65.5</a:t>
                          </a:r>
                        </a:p>
                      </a:txBody>
                      <a:tcPr/>
                    </a:tc>
                    <a:extLst>
                      <a:ext uri="{0D108BD9-81ED-4DB2-BD59-A6C34878D82A}">
                        <a16:rowId xmlns:a16="http://schemas.microsoft.com/office/drawing/2014/main" val="401595321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65.5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67.5</a:t>
                          </a:r>
                        </a:p>
                      </a:txBody>
                      <a:tcPr/>
                    </a:tc>
                    <a:extLst>
                      <a:ext uri="{0D108BD9-81ED-4DB2-BD59-A6C34878D82A}">
                        <a16:rowId xmlns:a16="http://schemas.microsoft.com/office/drawing/2014/main" val="20226267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67.5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69.5</a:t>
                          </a:r>
                        </a:p>
                      </a:txBody>
                      <a:tcPr/>
                    </a:tc>
                    <a:extLst>
                      <a:ext uri="{0D108BD9-81ED-4DB2-BD59-A6C34878D82A}">
                        <a16:rowId xmlns:a16="http://schemas.microsoft.com/office/drawing/2014/main" val="40189401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69.5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71.5</a:t>
                          </a:r>
                        </a:p>
                      </a:txBody>
                      <a:tcPr/>
                    </a:tc>
                    <a:extLst>
                      <a:ext uri="{0D108BD9-81ED-4DB2-BD59-A6C34878D82A}">
                        <a16:rowId xmlns:a16="http://schemas.microsoft.com/office/drawing/2014/main" val="225811205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71.5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73.5</a:t>
                          </a:r>
                        </a:p>
                      </a:txBody>
                      <a:tcPr/>
                    </a:tc>
                    <a:extLst>
                      <a:ext uri="{0D108BD9-81ED-4DB2-BD59-A6C34878D82A}">
                        <a16:rowId xmlns:a16="http://schemas.microsoft.com/office/drawing/2014/main" val="217922871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73.5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75.5</a:t>
                          </a:r>
                        </a:p>
                      </a:txBody>
                      <a:tcPr/>
                    </a:tc>
                    <a:extLst>
                      <a:ext uri="{0D108BD9-81ED-4DB2-BD59-A6C34878D82A}">
                        <a16:rowId xmlns:a16="http://schemas.microsoft.com/office/drawing/2014/main" val="1840971498"/>
                      </a:ext>
                    </a:extLst>
                  </a:tr>
                </a:tbl>
              </a:graphicData>
            </a:graphic>
          </p:graphicFrame>
        </mc:Choice>
        <mc:Fallback xmlns="">
          <p:graphicFrame>
            <p:nvGraphicFramePr>
              <p:cNvPr id="6" name="Table 5">
                <a:extLst>
                  <a:ext uri="{FF2B5EF4-FFF2-40B4-BE49-F238E27FC236}">
                    <a16:creationId xmlns:a16="http://schemas.microsoft.com/office/drawing/2014/main" id="{983351F8-6692-4D8A-A0AA-5992D3904C19}"/>
                  </a:ext>
                </a:extLst>
              </p:cNvPr>
              <p:cNvGraphicFramePr>
                <a:graphicFrameLocks noGrp="1"/>
              </p:cNvGraphicFramePr>
              <p:nvPr>
                <p:extLst>
                  <p:ext uri="{D42A27DB-BD31-4B8C-83A1-F6EECF244321}">
                    <p14:modId xmlns:p14="http://schemas.microsoft.com/office/powerpoint/2010/main" val="723612466"/>
                  </p:ext>
                </p:extLst>
              </p:nvPr>
            </p:nvGraphicFramePr>
            <p:xfrm>
              <a:off x="7510509" y="2904082"/>
              <a:ext cx="1402671" cy="3332480"/>
            </p:xfrm>
            <a:graphic>
              <a:graphicData uri="http://schemas.openxmlformats.org/drawingml/2006/table">
                <a:tbl>
                  <a:tblPr firstRow="1" bandRow="1">
                    <a:tableStyleId>{5C22544A-7EE6-4342-B048-85BDC9FD1C3A}</a:tableStyleId>
                  </a:tblPr>
                  <a:tblGrid>
                    <a:gridCol w="1402671">
                      <a:extLst>
                        <a:ext uri="{9D8B030D-6E8A-4147-A177-3AD203B41FA5}">
                          <a16:colId xmlns:a16="http://schemas.microsoft.com/office/drawing/2014/main" val="290675860"/>
                        </a:ext>
                      </a:extLst>
                    </a:gridCol>
                  </a:tblGrid>
                  <a:tr h="365760">
                    <a:tc>
                      <a:txBody>
                        <a:bodyPr/>
                        <a:lstStyle/>
                        <a:p>
                          <a:r>
                            <a:rPr lang="en-US" dirty="0"/>
                            <a:t>boundaries</a:t>
                          </a:r>
                        </a:p>
                      </a:txBody>
                      <a:tcPr/>
                    </a:tc>
                    <a:extLst>
                      <a:ext uri="{0D108BD9-81ED-4DB2-BD59-A6C34878D82A}">
                        <a16:rowId xmlns:a16="http://schemas.microsoft.com/office/drawing/2014/main" val="4019142445"/>
                      </a:ext>
                    </a:extLst>
                  </a:tr>
                  <a:tr h="370840">
                    <a:tc>
                      <a:txBody>
                        <a:bodyPr/>
                        <a:lstStyle/>
                        <a:p>
                          <a:endParaRPr lang="en-US"/>
                        </a:p>
                      </a:txBody>
                      <a:tcPr>
                        <a:blipFill>
                          <a:blip r:embed="rId3"/>
                          <a:stretch>
                            <a:fillRect l="-866" t="-108197" r="-1732" b="-721311"/>
                          </a:stretch>
                        </a:blipFill>
                      </a:tcPr>
                    </a:tc>
                    <a:extLst>
                      <a:ext uri="{0D108BD9-81ED-4DB2-BD59-A6C34878D82A}">
                        <a16:rowId xmlns:a16="http://schemas.microsoft.com/office/drawing/2014/main" val="361748179"/>
                      </a:ext>
                    </a:extLst>
                  </a:tr>
                  <a:tr h="370840">
                    <a:tc>
                      <a:txBody>
                        <a:bodyPr/>
                        <a:lstStyle/>
                        <a:p>
                          <a:endParaRPr lang="en-US"/>
                        </a:p>
                      </a:txBody>
                      <a:tcPr>
                        <a:blipFill>
                          <a:blip r:embed="rId3"/>
                          <a:stretch>
                            <a:fillRect l="-866" t="-208197" r="-1732" b="-621311"/>
                          </a:stretch>
                        </a:blipFill>
                      </a:tcPr>
                    </a:tc>
                    <a:extLst>
                      <a:ext uri="{0D108BD9-81ED-4DB2-BD59-A6C34878D82A}">
                        <a16:rowId xmlns:a16="http://schemas.microsoft.com/office/drawing/2014/main" val="3426745678"/>
                      </a:ext>
                    </a:extLst>
                  </a:tr>
                  <a:tr h="370840">
                    <a:tc>
                      <a:txBody>
                        <a:bodyPr/>
                        <a:lstStyle/>
                        <a:p>
                          <a:endParaRPr lang="en-US"/>
                        </a:p>
                      </a:txBody>
                      <a:tcPr>
                        <a:blipFill>
                          <a:blip r:embed="rId3"/>
                          <a:stretch>
                            <a:fillRect l="-866" t="-308197" r="-1732" b="-521311"/>
                          </a:stretch>
                        </a:blipFill>
                      </a:tcPr>
                    </a:tc>
                    <a:extLst>
                      <a:ext uri="{0D108BD9-81ED-4DB2-BD59-A6C34878D82A}">
                        <a16:rowId xmlns:a16="http://schemas.microsoft.com/office/drawing/2014/main" val="4015953212"/>
                      </a:ext>
                    </a:extLst>
                  </a:tr>
                  <a:tr h="370840">
                    <a:tc>
                      <a:txBody>
                        <a:bodyPr/>
                        <a:lstStyle/>
                        <a:p>
                          <a:endParaRPr lang="en-US"/>
                        </a:p>
                      </a:txBody>
                      <a:tcPr>
                        <a:blipFill>
                          <a:blip r:embed="rId3"/>
                          <a:stretch>
                            <a:fillRect l="-866" t="-408197" r="-1732" b="-421311"/>
                          </a:stretch>
                        </a:blipFill>
                      </a:tcPr>
                    </a:tc>
                    <a:extLst>
                      <a:ext uri="{0D108BD9-81ED-4DB2-BD59-A6C34878D82A}">
                        <a16:rowId xmlns:a16="http://schemas.microsoft.com/office/drawing/2014/main" val="202262670"/>
                      </a:ext>
                    </a:extLst>
                  </a:tr>
                  <a:tr h="370840">
                    <a:tc>
                      <a:txBody>
                        <a:bodyPr/>
                        <a:lstStyle/>
                        <a:p>
                          <a:endParaRPr lang="en-US"/>
                        </a:p>
                      </a:txBody>
                      <a:tcPr>
                        <a:blipFill>
                          <a:blip r:embed="rId3"/>
                          <a:stretch>
                            <a:fillRect l="-866" t="-508197" r="-1732" b="-321311"/>
                          </a:stretch>
                        </a:blipFill>
                      </a:tcPr>
                    </a:tc>
                    <a:extLst>
                      <a:ext uri="{0D108BD9-81ED-4DB2-BD59-A6C34878D82A}">
                        <a16:rowId xmlns:a16="http://schemas.microsoft.com/office/drawing/2014/main" val="401894017"/>
                      </a:ext>
                    </a:extLst>
                  </a:tr>
                  <a:tr h="370840">
                    <a:tc>
                      <a:txBody>
                        <a:bodyPr/>
                        <a:lstStyle/>
                        <a:p>
                          <a:endParaRPr lang="en-US"/>
                        </a:p>
                      </a:txBody>
                      <a:tcPr>
                        <a:blipFill>
                          <a:blip r:embed="rId3"/>
                          <a:stretch>
                            <a:fillRect l="-866" t="-608197" r="-1732" b="-221311"/>
                          </a:stretch>
                        </a:blipFill>
                      </a:tcPr>
                    </a:tc>
                    <a:extLst>
                      <a:ext uri="{0D108BD9-81ED-4DB2-BD59-A6C34878D82A}">
                        <a16:rowId xmlns:a16="http://schemas.microsoft.com/office/drawing/2014/main" val="2258112052"/>
                      </a:ext>
                    </a:extLst>
                  </a:tr>
                  <a:tr h="370840">
                    <a:tc>
                      <a:txBody>
                        <a:bodyPr/>
                        <a:lstStyle/>
                        <a:p>
                          <a:endParaRPr lang="en-US"/>
                        </a:p>
                      </a:txBody>
                      <a:tcPr>
                        <a:blipFill>
                          <a:blip r:embed="rId3"/>
                          <a:stretch>
                            <a:fillRect l="-866" t="-708197" r="-1732" b="-121311"/>
                          </a:stretch>
                        </a:blipFill>
                      </a:tcPr>
                    </a:tc>
                    <a:extLst>
                      <a:ext uri="{0D108BD9-81ED-4DB2-BD59-A6C34878D82A}">
                        <a16:rowId xmlns:a16="http://schemas.microsoft.com/office/drawing/2014/main" val="2179228710"/>
                      </a:ext>
                    </a:extLst>
                  </a:tr>
                  <a:tr h="370840">
                    <a:tc>
                      <a:txBody>
                        <a:bodyPr/>
                        <a:lstStyle/>
                        <a:p>
                          <a:endParaRPr lang="en-US"/>
                        </a:p>
                      </a:txBody>
                      <a:tcPr>
                        <a:blipFill>
                          <a:blip r:embed="rId3"/>
                          <a:stretch>
                            <a:fillRect l="-866" t="-808197" r="-1732" b="-21311"/>
                          </a:stretch>
                        </a:blipFill>
                      </a:tcPr>
                    </a:tc>
                    <a:extLst>
                      <a:ext uri="{0D108BD9-81ED-4DB2-BD59-A6C34878D82A}">
                        <a16:rowId xmlns:a16="http://schemas.microsoft.com/office/drawing/2014/main" val="1840971498"/>
                      </a:ext>
                    </a:extLst>
                  </a:tr>
                </a:tbl>
              </a:graphicData>
            </a:graphic>
          </p:graphicFrame>
        </mc:Fallback>
      </mc:AlternateContent>
    </p:spTree>
    <p:extLst>
      <p:ext uri="{BB962C8B-B14F-4D97-AF65-F5344CB8AC3E}">
        <p14:creationId xmlns:p14="http://schemas.microsoft.com/office/powerpoint/2010/main" val="505797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3F000-0A9C-43FE-98F5-A5D93E2BA42B}"/>
              </a:ext>
            </a:extLst>
          </p:cNvPr>
          <p:cNvSpPr>
            <a:spLocks noGrp="1"/>
          </p:cNvSpPr>
          <p:nvPr>
            <p:ph type="title"/>
          </p:nvPr>
        </p:nvSpPr>
        <p:spPr>
          <a:xfrm>
            <a:off x="677334" y="609599"/>
            <a:ext cx="8596668" cy="605425"/>
          </a:xfrm>
        </p:spPr>
        <p:txBody>
          <a:bodyPr>
            <a:normAutofit fontScale="90000"/>
          </a:bodyPr>
          <a:lstStyle/>
          <a:p>
            <a:r>
              <a:rPr lang="en-US" dirty="0"/>
              <a:t>Table:</a:t>
            </a:r>
          </a:p>
        </p:txBody>
      </p:sp>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id="{554F1E22-5C48-44C2-A90F-39FD8E6BE91D}"/>
                  </a:ext>
                </a:extLst>
              </p:cNvPr>
              <p:cNvGraphicFramePr>
                <a:graphicFrameLocks noGrp="1"/>
              </p:cNvGraphicFramePr>
              <p:nvPr>
                <p:ph idx="1"/>
                <p:extLst>
                  <p:ext uri="{D42A27DB-BD31-4B8C-83A1-F6EECF244321}">
                    <p14:modId xmlns:p14="http://schemas.microsoft.com/office/powerpoint/2010/main" val="345343237"/>
                  </p:ext>
                </p:extLst>
              </p:nvPr>
            </p:nvGraphicFramePr>
            <p:xfrm>
              <a:off x="346229" y="1194324"/>
              <a:ext cx="10324728" cy="4096570"/>
            </p:xfrm>
            <a:graphic>
              <a:graphicData uri="http://schemas.openxmlformats.org/drawingml/2006/table">
                <a:tbl>
                  <a:tblPr firstRow="1" bandRow="1">
                    <a:tableStyleId>{5C22544A-7EE6-4342-B048-85BDC9FD1C3A}</a:tableStyleId>
                  </a:tblPr>
                  <a:tblGrid>
                    <a:gridCol w="1066448">
                      <a:extLst>
                        <a:ext uri="{9D8B030D-6E8A-4147-A177-3AD203B41FA5}">
                          <a16:colId xmlns:a16="http://schemas.microsoft.com/office/drawing/2014/main" val="1441639166"/>
                        </a:ext>
                      </a:extLst>
                    </a:gridCol>
                    <a:gridCol w="1840330">
                      <a:extLst>
                        <a:ext uri="{9D8B030D-6E8A-4147-A177-3AD203B41FA5}">
                          <a16:colId xmlns:a16="http://schemas.microsoft.com/office/drawing/2014/main" val="2750735030"/>
                        </a:ext>
                      </a:extLst>
                    </a:gridCol>
                    <a:gridCol w="1292950">
                      <a:extLst>
                        <a:ext uri="{9D8B030D-6E8A-4147-A177-3AD203B41FA5}">
                          <a16:colId xmlns:a16="http://schemas.microsoft.com/office/drawing/2014/main" val="2069529156"/>
                        </a:ext>
                      </a:extLst>
                    </a:gridCol>
                    <a:gridCol w="2453775">
                      <a:extLst>
                        <a:ext uri="{9D8B030D-6E8A-4147-A177-3AD203B41FA5}">
                          <a16:colId xmlns:a16="http://schemas.microsoft.com/office/drawing/2014/main" val="3370923886"/>
                        </a:ext>
                      </a:extLst>
                    </a:gridCol>
                    <a:gridCol w="1745956">
                      <a:extLst>
                        <a:ext uri="{9D8B030D-6E8A-4147-A177-3AD203B41FA5}">
                          <a16:colId xmlns:a16="http://schemas.microsoft.com/office/drawing/2014/main" val="2182971829"/>
                        </a:ext>
                      </a:extLst>
                    </a:gridCol>
                    <a:gridCol w="1925269">
                      <a:extLst>
                        <a:ext uri="{9D8B030D-6E8A-4147-A177-3AD203B41FA5}">
                          <a16:colId xmlns:a16="http://schemas.microsoft.com/office/drawing/2014/main" val="3008847749"/>
                        </a:ext>
                      </a:extLst>
                    </a:gridCol>
                  </a:tblGrid>
                  <a:tr h="589115">
                    <a:tc gridSpan="6">
                      <a:txBody>
                        <a:bodyPr/>
                        <a:lstStyle/>
                        <a:p>
                          <a:pPr algn="ctr"/>
                          <a:r>
                            <a:rPr lang="en-US" sz="2800" b="1" kern="1200" dirty="0">
                              <a:solidFill>
                                <a:schemeClr val="lt1"/>
                              </a:solidFill>
                              <a:effectLst/>
                              <a:latin typeface="+mn-lt"/>
                              <a:ea typeface="+mn-ea"/>
                              <a:cs typeface="+mn-cs"/>
                            </a:rPr>
                            <a:t>Scores on a midterm exam</a:t>
                          </a:r>
                          <a:endParaRPr lang="en-US" sz="28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26330777"/>
                      </a:ext>
                    </a:extLst>
                  </a:tr>
                  <a:tr h="370840">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Classes</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Class Boundaries </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Frequency</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Midpoint</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Relative Frequency</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Cumulative Frequency</a:t>
                          </a:r>
                        </a:p>
                      </a:txBody>
                      <a:tcPr marL="68580" marR="68580" marT="0" marB="0"/>
                    </a:tc>
                    <a:extLst>
                      <a:ext uri="{0D108BD9-81ED-4DB2-BD59-A6C34878D82A}">
                        <a16:rowId xmlns:a16="http://schemas.microsoft.com/office/drawing/2014/main" val="10997588"/>
                      </a:ext>
                    </a:extLst>
                  </a:tr>
                  <a:tr h="370840">
                    <a:tc>
                      <a:txBody>
                        <a:bodyPr/>
                        <a:lstStyle/>
                        <a:p>
                          <a:pPr algn="ctr"/>
                          <a:r>
                            <a:rPr lang="en-US" dirty="0"/>
                            <a:t>60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61</a:t>
                          </a:r>
                        </a:p>
                      </a:txBody>
                      <a:tcPr/>
                    </a:tc>
                    <a:tc>
                      <a:txBody>
                        <a:bodyPr/>
                        <a:lstStyle/>
                        <a:p>
                          <a:pPr algn="ctr"/>
                          <a:r>
                            <a:rPr lang="en-US" dirty="0"/>
                            <a:t>59.5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61.5</a:t>
                          </a:r>
                        </a:p>
                      </a:txBody>
                      <a:tcPr/>
                    </a:tc>
                    <a:tc>
                      <a:txBody>
                        <a:bodyPr/>
                        <a:lstStyle/>
                        <a:p>
                          <a:pPr algn="ctr"/>
                          <a:r>
                            <a:rPr lang="en-US" altLang="zh-CN" sz="1600" dirty="0"/>
                            <a:t>5</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t>(</a:t>
                          </a:r>
                          <a:r>
                            <a:rPr lang="en-US" sz="1600" dirty="0">
                              <a:solidFill>
                                <a:srgbClr val="FF0000"/>
                              </a:solidFill>
                            </a:rPr>
                            <a:t>60</a:t>
                          </a:r>
                          <a:r>
                            <a:rPr lang="en-US" altLang="zh-CN" sz="1600" dirty="0">
                              <a:solidFill>
                                <a:srgbClr val="FF0000"/>
                              </a:solidFill>
                            </a:rPr>
                            <a:t>+</a:t>
                          </a:r>
                          <a:r>
                            <a:rPr lang="en-US" sz="1600" dirty="0">
                              <a:solidFill>
                                <a:srgbClr val="FF0000"/>
                              </a:solidFill>
                            </a:rPr>
                            <a:t>61</a:t>
                          </a:r>
                          <a:r>
                            <a:rPr lang="en-US" sz="1600" dirty="0"/>
                            <a:t>)/2=</a:t>
                          </a:r>
                          <a:r>
                            <a:rPr lang="en-US" altLang="zh-CN" sz="1600" dirty="0"/>
                            <a:t>60.5</a:t>
                          </a:r>
                          <a:endParaRPr lang="en-US" sz="1600" dirty="0"/>
                        </a:p>
                      </a:txBody>
                      <a:tcPr/>
                    </a:tc>
                    <a:tc>
                      <a:txBody>
                        <a:bodyPr/>
                        <a:lstStyle/>
                        <a:p>
                          <a:pPr algn="l"/>
                          <a:r>
                            <a:rPr lang="en-US" sz="1600" dirty="0"/>
                            <a:t>5/100=0.05</a:t>
                          </a:r>
                        </a:p>
                      </a:txBody>
                      <a:tcPr/>
                    </a:tc>
                    <a:tc>
                      <a:txBody>
                        <a:bodyPr/>
                        <a:lstStyle/>
                        <a:p>
                          <a:pPr algn="l"/>
                          <a:r>
                            <a:rPr lang="en-US" sz="1600" dirty="0"/>
                            <a:t>0.05</a:t>
                          </a:r>
                        </a:p>
                      </a:txBody>
                      <a:tcPr/>
                    </a:tc>
                    <a:extLst>
                      <a:ext uri="{0D108BD9-81ED-4DB2-BD59-A6C34878D82A}">
                        <a16:rowId xmlns:a16="http://schemas.microsoft.com/office/drawing/2014/main" val="2337224211"/>
                      </a:ext>
                    </a:extLst>
                  </a:tr>
                  <a:tr h="370840">
                    <a:tc>
                      <a:txBody>
                        <a:bodyPr/>
                        <a:lstStyle/>
                        <a:p>
                          <a:pPr algn="ctr"/>
                          <a:r>
                            <a:rPr lang="en-US" dirty="0"/>
                            <a:t>62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63</a:t>
                          </a:r>
                        </a:p>
                      </a:txBody>
                      <a:tcPr/>
                    </a:tc>
                    <a:tc>
                      <a:txBody>
                        <a:bodyPr/>
                        <a:lstStyle/>
                        <a:p>
                          <a:pPr algn="ctr"/>
                          <a:r>
                            <a:rPr lang="en-US" dirty="0"/>
                            <a:t>61.5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63.5</a:t>
                          </a:r>
                        </a:p>
                      </a:txBody>
                      <a:tcPr/>
                    </a:tc>
                    <a:tc>
                      <a:txBody>
                        <a:bodyPr/>
                        <a:lstStyle/>
                        <a:p>
                          <a:pPr algn="ctr"/>
                          <a:r>
                            <a:rPr lang="en-US" altLang="zh-CN" sz="1600" dirty="0"/>
                            <a:t>3</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t>(</a:t>
                          </a:r>
                          <a:r>
                            <a:rPr lang="en-US" sz="1600" dirty="0">
                              <a:solidFill>
                                <a:srgbClr val="FF0000"/>
                              </a:solidFill>
                            </a:rPr>
                            <a:t>62</a:t>
                          </a:r>
                          <a:r>
                            <a:rPr lang="en-US" altLang="zh-CN" sz="1600" dirty="0">
                              <a:solidFill>
                                <a:srgbClr val="FF0000"/>
                              </a:solidFill>
                            </a:rPr>
                            <a:t>+</a:t>
                          </a:r>
                          <a:r>
                            <a:rPr lang="en-US" sz="1600" dirty="0">
                              <a:solidFill>
                                <a:srgbClr val="FF0000"/>
                              </a:solidFill>
                            </a:rPr>
                            <a:t>63</a:t>
                          </a:r>
                          <a:r>
                            <a:rPr lang="en-US" sz="1600" dirty="0"/>
                            <a:t>)/2=62.5</a:t>
                          </a:r>
                        </a:p>
                      </a:txBody>
                      <a:tcPr/>
                    </a:tc>
                    <a:tc>
                      <a:txBody>
                        <a:bodyPr/>
                        <a:lstStyle/>
                        <a:p>
                          <a:pPr algn="l"/>
                          <a:r>
                            <a:rPr lang="en-US" sz="1600" dirty="0"/>
                            <a:t>3/100=0.03</a:t>
                          </a:r>
                        </a:p>
                      </a:txBody>
                      <a:tcPr/>
                    </a:tc>
                    <a:tc>
                      <a:txBody>
                        <a:bodyPr/>
                        <a:lstStyle/>
                        <a:p>
                          <a:pPr algn="l"/>
                          <a:r>
                            <a:rPr lang="en-US" sz="1600" dirty="0"/>
                            <a:t>0.05+0.03=0.08</a:t>
                          </a:r>
                        </a:p>
                      </a:txBody>
                      <a:tcPr/>
                    </a:tc>
                    <a:extLst>
                      <a:ext uri="{0D108BD9-81ED-4DB2-BD59-A6C34878D82A}">
                        <a16:rowId xmlns:a16="http://schemas.microsoft.com/office/drawing/2014/main" val="2598949241"/>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64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65</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63.5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65.5</a:t>
                          </a:r>
                        </a:p>
                      </a:txBody>
                      <a:tcPr/>
                    </a:tc>
                    <a:tc>
                      <a:txBody>
                        <a:bodyPr/>
                        <a:lstStyle/>
                        <a:p>
                          <a:pPr algn="ctr"/>
                          <a:r>
                            <a:rPr lang="en-US" altLang="zh-CN" sz="1600" dirty="0"/>
                            <a:t>15</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a:t>
                          </a:r>
                          <a:r>
                            <a:rPr lang="en-US" sz="1600" dirty="0">
                              <a:solidFill>
                                <a:srgbClr val="FF0000"/>
                              </a:solidFill>
                            </a:rPr>
                            <a:t>64</a:t>
                          </a:r>
                          <a:r>
                            <a:rPr lang="en-US" altLang="zh-CN" sz="1600" dirty="0">
                              <a:solidFill>
                                <a:srgbClr val="FF0000"/>
                              </a:solidFill>
                            </a:rPr>
                            <a:t>+</a:t>
                          </a:r>
                          <a:r>
                            <a:rPr lang="en-US" sz="1600" dirty="0">
                              <a:solidFill>
                                <a:srgbClr val="FF0000"/>
                              </a:solidFill>
                            </a:rPr>
                            <a:t>65</a:t>
                          </a: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)/2=64.5</a:t>
                          </a:r>
                        </a:p>
                      </a:txBody>
                      <a:tcPr/>
                    </a:tc>
                    <a:tc>
                      <a:txBody>
                        <a:bodyPr/>
                        <a:lstStyle/>
                        <a:p>
                          <a:pPr algn="l"/>
                          <a:r>
                            <a:rPr lang="en-US" sz="1600" dirty="0"/>
                            <a:t>15/100=0.15</a:t>
                          </a:r>
                        </a:p>
                      </a:txBody>
                      <a:tcPr/>
                    </a:tc>
                    <a:tc>
                      <a:txBody>
                        <a:bodyPr/>
                        <a:lstStyle/>
                        <a:p>
                          <a:pPr algn="l"/>
                          <a:r>
                            <a:rPr lang="en-US" sz="1600" dirty="0"/>
                            <a:t>0.08+0.15=0.23</a:t>
                          </a:r>
                        </a:p>
                      </a:txBody>
                      <a:tcPr/>
                    </a:tc>
                    <a:extLst>
                      <a:ext uri="{0D108BD9-81ED-4DB2-BD59-A6C34878D82A}">
                        <a16:rowId xmlns:a16="http://schemas.microsoft.com/office/drawing/2014/main" val="1633435007"/>
                      </a:ext>
                    </a:extLst>
                  </a:tr>
                  <a:tr h="31497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66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67</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65.5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67.5</a:t>
                          </a:r>
                        </a:p>
                      </a:txBody>
                      <a:tcPr/>
                    </a:tc>
                    <a:tc>
                      <a:txBody>
                        <a:bodyPr/>
                        <a:lstStyle/>
                        <a:p>
                          <a:pPr algn="ctr"/>
                          <a:r>
                            <a:rPr lang="en-US" altLang="zh-CN" sz="1600" dirty="0"/>
                            <a:t>40</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a:t>
                          </a:r>
                          <a:r>
                            <a:rPr lang="en-US" sz="1600" dirty="0">
                              <a:solidFill>
                                <a:srgbClr val="FF0000"/>
                              </a:solidFill>
                            </a:rPr>
                            <a:t>66</a:t>
                          </a:r>
                          <a:r>
                            <a:rPr lang="en-US" altLang="zh-CN" sz="1600" dirty="0">
                              <a:solidFill>
                                <a:srgbClr val="FF0000"/>
                              </a:solidFill>
                            </a:rPr>
                            <a:t>+</a:t>
                          </a:r>
                          <a:r>
                            <a:rPr lang="en-US" sz="1600" dirty="0">
                              <a:solidFill>
                                <a:srgbClr val="FF0000"/>
                              </a:solidFill>
                            </a:rPr>
                            <a:t>67</a:t>
                          </a: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)/2=66.5</a:t>
                          </a:r>
                        </a:p>
                      </a:txBody>
                      <a:tcPr/>
                    </a:tc>
                    <a:tc>
                      <a:txBody>
                        <a:bodyPr/>
                        <a:lstStyle/>
                        <a:p>
                          <a:pPr algn="l"/>
                          <a:r>
                            <a:rPr lang="en-US" sz="1600" dirty="0"/>
                            <a:t>40/100=0.4</a:t>
                          </a:r>
                        </a:p>
                      </a:txBody>
                      <a:tcPr/>
                    </a:tc>
                    <a:tc>
                      <a:txBody>
                        <a:bodyPr/>
                        <a:lstStyle/>
                        <a:p>
                          <a:pPr algn="l"/>
                          <a:r>
                            <a:rPr lang="en-US" sz="1600" dirty="0"/>
                            <a:t>0.23+0.4=0.63</a:t>
                          </a:r>
                        </a:p>
                      </a:txBody>
                      <a:tcPr/>
                    </a:tc>
                    <a:extLst>
                      <a:ext uri="{0D108BD9-81ED-4DB2-BD59-A6C34878D82A}">
                        <a16:rowId xmlns:a16="http://schemas.microsoft.com/office/drawing/2014/main" val="710546468"/>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68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69</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67.5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69.5</a:t>
                          </a:r>
                        </a:p>
                      </a:txBody>
                      <a:tcPr/>
                    </a:tc>
                    <a:tc>
                      <a:txBody>
                        <a:bodyPr/>
                        <a:lstStyle/>
                        <a:p>
                          <a:pPr algn="ctr"/>
                          <a:r>
                            <a:rPr lang="en-US" altLang="zh-CN" sz="1600" dirty="0"/>
                            <a:t>17</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a:t>
                          </a:r>
                          <a:r>
                            <a:rPr lang="en-US" sz="1600" dirty="0">
                              <a:solidFill>
                                <a:srgbClr val="FF0000"/>
                              </a:solidFill>
                            </a:rPr>
                            <a:t>68</a:t>
                          </a:r>
                          <a:r>
                            <a:rPr lang="en-US" altLang="zh-CN" sz="1600" dirty="0">
                              <a:solidFill>
                                <a:srgbClr val="FF0000"/>
                              </a:solidFill>
                            </a:rPr>
                            <a:t>+</a:t>
                          </a:r>
                          <a:r>
                            <a:rPr lang="en-US" sz="1600" dirty="0">
                              <a:solidFill>
                                <a:srgbClr val="FF0000"/>
                              </a:solidFill>
                            </a:rPr>
                            <a:t>69</a:t>
                          </a: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)/2=68.5</a:t>
                          </a:r>
                        </a:p>
                      </a:txBody>
                      <a:tcPr/>
                    </a:tc>
                    <a:tc>
                      <a:txBody>
                        <a:bodyPr/>
                        <a:lstStyle/>
                        <a:p>
                          <a:pPr algn="l"/>
                          <a:r>
                            <a:rPr lang="en-US" sz="1600" dirty="0"/>
                            <a:t>17/100=0.17</a:t>
                          </a:r>
                        </a:p>
                      </a:txBody>
                      <a:tcPr/>
                    </a:tc>
                    <a:tc>
                      <a:txBody>
                        <a:bodyPr/>
                        <a:lstStyle/>
                        <a:p>
                          <a:pPr algn="l"/>
                          <a:r>
                            <a:rPr lang="en-US" sz="1600" dirty="0"/>
                            <a:t>0.63+0.17=0.8</a:t>
                          </a:r>
                        </a:p>
                      </a:txBody>
                      <a:tcPr/>
                    </a:tc>
                    <a:extLst>
                      <a:ext uri="{0D108BD9-81ED-4DB2-BD59-A6C34878D82A}">
                        <a16:rowId xmlns:a16="http://schemas.microsoft.com/office/drawing/2014/main" val="2926208367"/>
                      </a:ext>
                    </a:extLst>
                  </a:tr>
                  <a:tr h="37233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70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71</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69.5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71.5</a:t>
                          </a:r>
                        </a:p>
                      </a:txBody>
                      <a:tcPr/>
                    </a:tc>
                    <a:tc>
                      <a:txBody>
                        <a:bodyPr/>
                        <a:lstStyle/>
                        <a:p>
                          <a:pPr algn="ctr"/>
                          <a:r>
                            <a:rPr lang="en-US" altLang="zh-CN" sz="1600" dirty="0"/>
                            <a:t>12</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a:t>
                          </a:r>
                          <a:r>
                            <a:rPr kumimoji="0" lang="en-US" sz="1600" b="0" i="0" u="none" strike="noStrike" kern="1200" cap="none" spc="0" normalizeH="0" baseline="0" noProof="0" dirty="0">
                              <a:ln>
                                <a:noFill/>
                              </a:ln>
                              <a:solidFill>
                                <a:srgbClr val="FF0000"/>
                              </a:solidFill>
                              <a:effectLst/>
                              <a:uLnTx/>
                              <a:uFillTx/>
                              <a:latin typeface="Trebuchet MS" panose="020B0603020202020204"/>
                              <a:ea typeface="+mn-ea"/>
                              <a:cs typeface="+mn-cs"/>
                            </a:rPr>
                            <a:t>70</a:t>
                          </a:r>
                          <a:r>
                            <a:rPr lang="en-US" altLang="zh-CN" sz="1600" dirty="0">
                              <a:solidFill>
                                <a:srgbClr val="FF0000"/>
                              </a:solidFill>
                            </a:rPr>
                            <a:t>+</a:t>
                          </a:r>
                          <a:r>
                            <a:rPr lang="en-US" sz="1600" dirty="0">
                              <a:solidFill>
                                <a:srgbClr val="FF0000"/>
                              </a:solidFill>
                            </a:rPr>
                            <a:t>71</a:t>
                          </a: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)/2=70.5</a:t>
                          </a:r>
                        </a:p>
                      </a:txBody>
                      <a:tcPr/>
                    </a:tc>
                    <a:tc>
                      <a:txBody>
                        <a:bodyPr/>
                        <a:lstStyle/>
                        <a:p>
                          <a:pPr algn="l"/>
                          <a:r>
                            <a:rPr lang="en-US" sz="1600" dirty="0"/>
                            <a:t>12/100=0.12</a:t>
                          </a:r>
                        </a:p>
                      </a:txBody>
                      <a:tcPr/>
                    </a:tc>
                    <a:tc>
                      <a:txBody>
                        <a:bodyPr/>
                        <a:lstStyle/>
                        <a:p>
                          <a:pPr algn="l"/>
                          <a:r>
                            <a:rPr lang="en-US" sz="1600" dirty="0"/>
                            <a:t>0.8+0.12=0.92</a:t>
                          </a:r>
                        </a:p>
                      </a:txBody>
                      <a:tcPr/>
                    </a:tc>
                    <a:extLst>
                      <a:ext uri="{0D108BD9-81ED-4DB2-BD59-A6C34878D82A}">
                        <a16:rowId xmlns:a16="http://schemas.microsoft.com/office/drawing/2014/main" val="4146768568"/>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72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73</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71.5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73.5</a:t>
                          </a:r>
                        </a:p>
                      </a:txBody>
                      <a:tcPr/>
                    </a:tc>
                    <a:tc>
                      <a:txBody>
                        <a:bodyPr/>
                        <a:lstStyle/>
                        <a:p>
                          <a:pPr algn="ctr"/>
                          <a:r>
                            <a:rPr lang="en-US" altLang="zh-CN" sz="1600" dirty="0"/>
                            <a:t>7</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(72</a:t>
                          </a:r>
                          <a:r>
                            <a:rPr lang="en-US" altLang="zh-CN" sz="1600" dirty="0">
                              <a:solidFill>
                                <a:srgbClr val="FF0000"/>
                              </a:solidFill>
                            </a:rPr>
                            <a:t>+</a:t>
                          </a:r>
                          <a:r>
                            <a:rPr lang="en-US" sz="1600" dirty="0">
                              <a:solidFill>
                                <a:srgbClr val="FF0000"/>
                              </a:solidFill>
                            </a:rPr>
                            <a:t>73)</a:t>
                          </a:r>
                          <a:r>
                            <a:rPr lang="en-US" sz="1600" dirty="0">
                              <a:solidFill>
                                <a:schemeClr val="tx1"/>
                              </a:solidFill>
                            </a:rPr>
                            <a:t>/2=72.5</a:t>
                          </a:r>
                        </a:p>
                      </a:txBody>
                      <a:tcPr/>
                    </a:tc>
                    <a:tc>
                      <a:txBody>
                        <a:bodyPr/>
                        <a:lstStyle/>
                        <a:p>
                          <a:pPr algn="l"/>
                          <a:r>
                            <a:rPr lang="en-US" sz="1600" dirty="0"/>
                            <a:t>7/100=0.07</a:t>
                          </a:r>
                        </a:p>
                      </a:txBody>
                      <a:tcPr/>
                    </a:tc>
                    <a:tc>
                      <a:txBody>
                        <a:bodyPr/>
                        <a:lstStyle/>
                        <a:p>
                          <a:pPr algn="l"/>
                          <a:r>
                            <a:rPr lang="en-US" sz="1600" dirty="0"/>
                            <a:t>0.92+0.07=0.99</a:t>
                          </a:r>
                        </a:p>
                      </a:txBody>
                      <a:tcPr/>
                    </a:tc>
                    <a:extLst>
                      <a:ext uri="{0D108BD9-81ED-4DB2-BD59-A6C34878D82A}">
                        <a16:rowId xmlns:a16="http://schemas.microsoft.com/office/drawing/2014/main" val="286549972"/>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74 </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75</m:t>
                              </m:r>
                            </m:oMath>
                          </a14:m>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73.5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75.5</a:t>
                          </a:r>
                        </a:p>
                      </a:txBody>
                      <a:tcPr/>
                    </a:tc>
                    <a:tc>
                      <a:txBody>
                        <a:bodyPr/>
                        <a:lstStyle/>
                        <a:p>
                          <a:pPr algn="ctr"/>
                          <a:r>
                            <a:rPr lang="en-US" altLang="zh-CN" sz="1600" dirty="0"/>
                            <a:t>1</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(74</a:t>
                          </a:r>
                          <a:r>
                            <a:rPr lang="en-US" altLang="zh-CN" sz="1600" dirty="0">
                              <a:solidFill>
                                <a:srgbClr val="FF0000"/>
                              </a:solidFill>
                            </a:rPr>
                            <a:t>+</a:t>
                          </a:r>
                          <a:r>
                            <a:rPr lang="en-US" sz="1600" dirty="0">
                              <a:solidFill>
                                <a:srgbClr val="FF0000"/>
                              </a:solidFill>
                            </a:rPr>
                            <a:t>75)</a:t>
                          </a:r>
                          <a:r>
                            <a:rPr lang="en-US" sz="1600" dirty="0">
                              <a:solidFill>
                                <a:schemeClr val="tx1"/>
                              </a:solidFill>
                            </a:rPr>
                            <a:t>/2=74.5</a:t>
                          </a:r>
                        </a:p>
                      </a:txBody>
                      <a:tcPr/>
                    </a:tc>
                    <a:tc>
                      <a:txBody>
                        <a:bodyPr/>
                        <a:lstStyle/>
                        <a:p>
                          <a:pPr algn="l"/>
                          <a:r>
                            <a:rPr lang="en-US" sz="1600" dirty="0"/>
                            <a:t>1/100=0.01</a:t>
                          </a:r>
                        </a:p>
                      </a:txBody>
                      <a:tcPr/>
                    </a:tc>
                    <a:tc>
                      <a:txBody>
                        <a:bodyPr/>
                        <a:lstStyle/>
                        <a:p>
                          <a:pPr algn="l"/>
                          <a:r>
                            <a:rPr lang="en-US" sz="1600" dirty="0"/>
                            <a:t>0.99+0.01=1</a:t>
                          </a:r>
                        </a:p>
                      </a:txBody>
                      <a:tcPr/>
                    </a:tc>
                    <a:extLst>
                      <a:ext uri="{0D108BD9-81ED-4DB2-BD59-A6C34878D82A}">
                        <a16:rowId xmlns:a16="http://schemas.microsoft.com/office/drawing/2014/main" val="4206603231"/>
                      </a:ext>
                    </a:extLst>
                  </a:tr>
                </a:tbl>
              </a:graphicData>
            </a:graphic>
          </p:graphicFrame>
        </mc:Choice>
        <mc:Fallback xmlns="">
          <p:graphicFrame>
            <p:nvGraphicFramePr>
              <p:cNvPr id="4" name="Content Placeholder 3">
                <a:extLst>
                  <a:ext uri="{FF2B5EF4-FFF2-40B4-BE49-F238E27FC236}">
                    <a16:creationId xmlns:a16="http://schemas.microsoft.com/office/drawing/2014/main" id="{554F1E22-5C48-44C2-A90F-39FD8E6BE91D}"/>
                  </a:ext>
                </a:extLst>
              </p:cNvPr>
              <p:cNvGraphicFramePr>
                <a:graphicFrameLocks noGrp="1"/>
              </p:cNvGraphicFramePr>
              <p:nvPr>
                <p:ph idx="1"/>
                <p:extLst>
                  <p:ext uri="{D42A27DB-BD31-4B8C-83A1-F6EECF244321}">
                    <p14:modId xmlns:p14="http://schemas.microsoft.com/office/powerpoint/2010/main" val="345343237"/>
                  </p:ext>
                </p:extLst>
              </p:nvPr>
            </p:nvGraphicFramePr>
            <p:xfrm>
              <a:off x="346229" y="1194324"/>
              <a:ext cx="10324728" cy="4096570"/>
            </p:xfrm>
            <a:graphic>
              <a:graphicData uri="http://schemas.openxmlformats.org/drawingml/2006/table">
                <a:tbl>
                  <a:tblPr firstRow="1" bandRow="1">
                    <a:tableStyleId>{5C22544A-7EE6-4342-B048-85BDC9FD1C3A}</a:tableStyleId>
                  </a:tblPr>
                  <a:tblGrid>
                    <a:gridCol w="1066448">
                      <a:extLst>
                        <a:ext uri="{9D8B030D-6E8A-4147-A177-3AD203B41FA5}">
                          <a16:colId xmlns:a16="http://schemas.microsoft.com/office/drawing/2014/main" val="1441639166"/>
                        </a:ext>
                      </a:extLst>
                    </a:gridCol>
                    <a:gridCol w="1840330">
                      <a:extLst>
                        <a:ext uri="{9D8B030D-6E8A-4147-A177-3AD203B41FA5}">
                          <a16:colId xmlns:a16="http://schemas.microsoft.com/office/drawing/2014/main" val="2750735030"/>
                        </a:ext>
                      </a:extLst>
                    </a:gridCol>
                    <a:gridCol w="1292950">
                      <a:extLst>
                        <a:ext uri="{9D8B030D-6E8A-4147-A177-3AD203B41FA5}">
                          <a16:colId xmlns:a16="http://schemas.microsoft.com/office/drawing/2014/main" val="2069529156"/>
                        </a:ext>
                      </a:extLst>
                    </a:gridCol>
                    <a:gridCol w="2453775">
                      <a:extLst>
                        <a:ext uri="{9D8B030D-6E8A-4147-A177-3AD203B41FA5}">
                          <a16:colId xmlns:a16="http://schemas.microsoft.com/office/drawing/2014/main" val="3370923886"/>
                        </a:ext>
                      </a:extLst>
                    </a:gridCol>
                    <a:gridCol w="1745956">
                      <a:extLst>
                        <a:ext uri="{9D8B030D-6E8A-4147-A177-3AD203B41FA5}">
                          <a16:colId xmlns:a16="http://schemas.microsoft.com/office/drawing/2014/main" val="2182971829"/>
                        </a:ext>
                      </a:extLst>
                    </a:gridCol>
                    <a:gridCol w="1925269">
                      <a:extLst>
                        <a:ext uri="{9D8B030D-6E8A-4147-A177-3AD203B41FA5}">
                          <a16:colId xmlns:a16="http://schemas.microsoft.com/office/drawing/2014/main" val="3008847749"/>
                        </a:ext>
                      </a:extLst>
                    </a:gridCol>
                  </a:tblGrid>
                  <a:tr h="589115">
                    <a:tc gridSpan="6">
                      <a:txBody>
                        <a:bodyPr/>
                        <a:lstStyle/>
                        <a:p>
                          <a:pPr algn="ctr"/>
                          <a:r>
                            <a:rPr lang="en-US" sz="2800" b="1" kern="1200" dirty="0">
                              <a:solidFill>
                                <a:schemeClr val="lt1"/>
                              </a:solidFill>
                              <a:effectLst/>
                              <a:latin typeface="+mn-lt"/>
                              <a:ea typeface="+mn-ea"/>
                              <a:cs typeface="+mn-cs"/>
                            </a:rPr>
                            <a:t>Scores on a midterm exam</a:t>
                          </a:r>
                          <a:endParaRPr lang="en-US" sz="28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26330777"/>
                      </a:ext>
                    </a:extLst>
                  </a:tr>
                  <a:tr h="544322">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Classes</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Class Boundaries </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Frequency</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Midpoint</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Relative Frequency</a:t>
                          </a:r>
                        </a:p>
                      </a:txBody>
                      <a:tcPr marL="68580" marR="68580" marT="0" marB="0" anchor="ctr"/>
                    </a:tc>
                    <a:tc>
                      <a:txBody>
                        <a:bodyPr/>
                        <a:lstStyle/>
                        <a:p>
                          <a:pPr marL="0" marR="0" algn="ctr">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Cumulative Frequency</a:t>
                          </a:r>
                        </a:p>
                      </a:txBody>
                      <a:tcPr marL="68580" marR="68580" marT="0" marB="0"/>
                    </a:tc>
                    <a:extLst>
                      <a:ext uri="{0D108BD9-81ED-4DB2-BD59-A6C34878D82A}">
                        <a16:rowId xmlns:a16="http://schemas.microsoft.com/office/drawing/2014/main" val="10997588"/>
                      </a:ext>
                    </a:extLst>
                  </a:tr>
                  <a:tr h="370840">
                    <a:tc>
                      <a:txBody>
                        <a:bodyPr/>
                        <a:lstStyle/>
                        <a:p>
                          <a:endParaRPr lang="en-US"/>
                        </a:p>
                      </a:txBody>
                      <a:tcPr>
                        <a:blipFill>
                          <a:blip r:embed="rId2"/>
                          <a:stretch>
                            <a:fillRect l="-571" t="-319672" r="-870857" b="-721311"/>
                          </a:stretch>
                        </a:blipFill>
                      </a:tcPr>
                    </a:tc>
                    <a:tc>
                      <a:txBody>
                        <a:bodyPr/>
                        <a:lstStyle/>
                        <a:p>
                          <a:endParaRPr lang="en-US"/>
                        </a:p>
                      </a:txBody>
                      <a:tcPr>
                        <a:blipFill>
                          <a:blip r:embed="rId2"/>
                          <a:stretch>
                            <a:fillRect l="-58278" t="-319672" r="-404636" b="-721311"/>
                          </a:stretch>
                        </a:blipFill>
                      </a:tcPr>
                    </a:tc>
                    <a:tc>
                      <a:txBody>
                        <a:bodyPr/>
                        <a:lstStyle/>
                        <a:p>
                          <a:pPr algn="ctr"/>
                          <a:r>
                            <a:rPr lang="en-US" altLang="zh-CN" sz="1600" dirty="0"/>
                            <a:t>5</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t>(</a:t>
                          </a:r>
                          <a:r>
                            <a:rPr lang="en-US" sz="1600" dirty="0">
                              <a:solidFill>
                                <a:srgbClr val="FF0000"/>
                              </a:solidFill>
                            </a:rPr>
                            <a:t>60</a:t>
                          </a:r>
                          <a:r>
                            <a:rPr lang="en-US" altLang="zh-CN" sz="1600" dirty="0">
                              <a:solidFill>
                                <a:srgbClr val="FF0000"/>
                              </a:solidFill>
                            </a:rPr>
                            <a:t>+</a:t>
                          </a:r>
                          <a:r>
                            <a:rPr lang="en-US" sz="1600" dirty="0">
                              <a:solidFill>
                                <a:srgbClr val="FF0000"/>
                              </a:solidFill>
                            </a:rPr>
                            <a:t>61</a:t>
                          </a:r>
                          <a:r>
                            <a:rPr lang="en-US" sz="1600" dirty="0"/>
                            <a:t>)/2=</a:t>
                          </a:r>
                          <a:r>
                            <a:rPr lang="en-US" altLang="zh-CN" sz="1600" dirty="0"/>
                            <a:t>60.5</a:t>
                          </a:r>
                          <a:endParaRPr lang="en-US" sz="1600" dirty="0"/>
                        </a:p>
                      </a:txBody>
                      <a:tcPr/>
                    </a:tc>
                    <a:tc>
                      <a:txBody>
                        <a:bodyPr/>
                        <a:lstStyle/>
                        <a:p>
                          <a:pPr algn="l"/>
                          <a:r>
                            <a:rPr lang="en-US" sz="1600" dirty="0"/>
                            <a:t>5/100=0.05</a:t>
                          </a:r>
                        </a:p>
                      </a:txBody>
                      <a:tcPr/>
                    </a:tc>
                    <a:tc>
                      <a:txBody>
                        <a:bodyPr/>
                        <a:lstStyle/>
                        <a:p>
                          <a:pPr algn="l"/>
                          <a:r>
                            <a:rPr lang="en-US" sz="1600" dirty="0"/>
                            <a:t>0.05</a:t>
                          </a:r>
                        </a:p>
                      </a:txBody>
                      <a:tcPr/>
                    </a:tc>
                    <a:extLst>
                      <a:ext uri="{0D108BD9-81ED-4DB2-BD59-A6C34878D82A}">
                        <a16:rowId xmlns:a16="http://schemas.microsoft.com/office/drawing/2014/main" val="2337224211"/>
                      </a:ext>
                    </a:extLst>
                  </a:tr>
                  <a:tr h="370840">
                    <a:tc>
                      <a:txBody>
                        <a:bodyPr/>
                        <a:lstStyle/>
                        <a:p>
                          <a:endParaRPr lang="en-US"/>
                        </a:p>
                      </a:txBody>
                      <a:tcPr>
                        <a:blipFill>
                          <a:blip r:embed="rId2"/>
                          <a:stretch>
                            <a:fillRect l="-571" t="-419672" r="-870857" b="-621311"/>
                          </a:stretch>
                        </a:blipFill>
                      </a:tcPr>
                    </a:tc>
                    <a:tc>
                      <a:txBody>
                        <a:bodyPr/>
                        <a:lstStyle/>
                        <a:p>
                          <a:endParaRPr lang="en-US"/>
                        </a:p>
                      </a:txBody>
                      <a:tcPr>
                        <a:blipFill>
                          <a:blip r:embed="rId2"/>
                          <a:stretch>
                            <a:fillRect l="-58278" t="-419672" r="-404636" b="-621311"/>
                          </a:stretch>
                        </a:blipFill>
                      </a:tcPr>
                    </a:tc>
                    <a:tc>
                      <a:txBody>
                        <a:bodyPr/>
                        <a:lstStyle/>
                        <a:p>
                          <a:pPr algn="ctr"/>
                          <a:r>
                            <a:rPr lang="en-US" altLang="zh-CN" sz="1600" dirty="0"/>
                            <a:t>3</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t>(</a:t>
                          </a:r>
                          <a:r>
                            <a:rPr lang="en-US" sz="1600" dirty="0">
                              <a:solidFill>
                                <a:srgbClr val="FF0000"/>
                              </a:solidFill>
                            </a:rPr>
                            <a:t>62</a:t>
                          </a:r>
                          <a:r>
                            <a:rPr lang="en-US" altLang="zh-CN" sz="1600" dirty="0">
                              <a:solidFill>
                                <a:srgbClr val="FF0000"/>
                              </a:solidFill>
                            </a:rPr>
                            <a:t>+</a:t>
                          </a:r>
                          <a:r>
                            <a:rPr lang="en-US" sz="1600" dirty="0">
                              <a:solidFill>
                                <a:srgbClr val="FF0000"/>
                              </a:solidFill>
                            </a:rPr>
                            <a:t>63</a:t>
                          </a:r>
                          <a:r>
                            <a:rPr lang="en-US" sz="1600" dirty="0"/>
                            <a:t>)/2=62.5</a:t>
                          </a:r>
                        </a:p>
                      </a:txBody>
                      <a:tcPr/>
                    </a:tc>
                    <a:tc>
                      <a:txBody>
                        <a:bodyPr/>
                        <a:lstStyle/>
                        <a:p>
                          <a:pPr algn="l"/>
                          <a:r>
                            <a:rPr lang="en-US" sz="1600" dirty="0"/>
                            <a:t>3/100=0.03</a:t>
                          </a:r>
                        </a:p>
                      </a:txBody>
                      <a:tcPr/>
                    </a:tc>
                    <a:tc>
                      <a:txBody>
                        <a:bodyPr/>
                        <a:lstStyle/>
                        <a:p>
                          <a:pPr algn="l"/>
                          <a:r>
                            <a:rPr lang="en-US" sz="1600" dirty="0"/>
                            <a:t>0.05+0.03=0.08</a:t>
                          </a:r>
                        </a:p>
                      </a:txBody>
                      <a:tcPr/>
                    </a:tc>
                    <a:extLst>
                      <a:ext uri="{0D108BD9-81ED-4DB2-BD59-A6C34878D82A}">
                        <a16:rowId xmlns:a16="http://schemas.microsoft.com/office/drawing/2014/main" val="2598949241"/>
                      </a:ext>
                    </a:extLst>
                  </a:tr>
                  <a:tr h="370840">
                    <a:tc>
                      <a:txBody>
                        <a:bodyPr/>
                        <a:lstStyle/>
                        <a:p>
                          <a:endParaRPr lang="en-US"/>
                        </a:p>
                      </a:txBody>
                      <a:tcPr>
                        <a:blipFill>
                          <a:blip r:embed="rId2"/>
                          <a:stretch>
                            <a:fillRect l="-571" t="-519672" r="-870857" b="-521311"/>
                          </a:stretch>
                        </a:blipFill>
                      </a:tcPr>
                    </a:tc>
                    <a:tc>
                      <a:txBody>
                        <a:bodyPr/>
                        <a:lstStyle/>
                        <a:p>
                          <a:endParaRPr lang="en-US"/>
                        </a:p>
                      </a:txBody>
                      <a:tcPr>
                        <a:blipFill>
                          <a:blip r:embed="rId2"/>
                          <a:stretch>
                            <a:fillRect l="-58278" t="-519672" r="-404636" b="-521311"/>
                          </a:stretch>
                        </a:blipFill>
                      </a:tcPr>
                    </a:tc>
                    <a:tc>
                      <a:txBody>
                        <a:bodyPr/>
                        <a:lstStyle/>
                        <a:p>
                          <a:pPr algn="ctr"/>
                          <a:r>
                            <a:rPr lang="en-US" altLang="zh-CN" sz="1600" dirty="0"/>
                            <a:t>15</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a:t>
                          </a:r>
                          <a:r>
                            <a:rPr lang="en-US" sz="1600" dirty="0">
                              <a:solidFill>
                                <a:srgbClr val="FF0000"/>
                              </a:solidFill>
                            </a:rPr>
                            <a:t>64</a:t>
                          </a:r>
                          <a:r>
                            <a:rPr lang="en-US" altLang="zh-CN" sz="1600" dirty="0">
                              <a:solidFill>
                                <a:srgbClr val="FF0000"/>
                              </a:solidFill>
                            </a:rPr>
                            <a:t>+</a:t>
                          </a:r>
                          <a:r>
                            <a:rPr lang="en-US" sz="1600" dirty="0">
                              <a:solidFill>
                                <a:srgbClr val="FF0000"/>
                              </a:solidFill>
                            </a:rPr>
                            <a:t>65</a:t>
                          </a: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)/2=64.5</a:t>
                          </a:r>
                        </a:p>
                      </a:txBody>
                      <a:tcPr/>
                    </a:tc>
                    <a:tc>
                      <a:txBody>
                        <a:bodyPr/>
                        <a:lstStyle/>
                        <a:p>
                          <a:pPr algn="l"/>
                          <a:r>
                            <a:rPr lang="en-US" sz="1600" dirty="0"/>
                            <a:t>15/100=0.15</a:t>
                          </a:r>
                        </a:p>
                      </a:txBody>
                      <a:tcPr/>
                    </a:tc>
                    <a:tc>
                      <a:txBody>
                        <a:bodyPr/>
                        <a:lstStyle/>
                        <a:p>
                          <a:pPr algn="l"/>
                          <a:r>
                            <a:rPr lang="en-US" sz="1600" dirty="0"/>
                            <a:t>0.08+0.15=0.23</a:t>
                          </a:r>
                        </a:p>
                      </a:txBody>
                      <a:tcPr/>
                    </a:tc>
                    <a:extLst>
                      <a:ext uri="{0D108BD9-81ED-4DB2-BD59-A6C34878D82A}">
                        <a16:rowId xmlns:a16="http://schemas.microsoft.com/office/drawing/2014/main" val="1633435007"/>
                      </a:ext>
                    </a:extLst>
                  </a:tr>
                  <a:tr h="365760">
                    <a:tc>
                      <a:txBody>
                        <a:bodyPr/>
                        <a:lstStyle/>
                        <a:p>
                          <a:endParaRPr lang="en-US"/>
                        </a:p>
                      </a:txBody>
                      <a:tcPr>
                        <a:blipFill>
                          <a:blip r:embed="rId2"/>
                          <a:stretch>
                            <a:fillRect l="-571" t="-630000" r="-870857" b="-430000"/>
                          </a:stretch>
                        </a:blipFill>
                      </a:tcPr>
                    </a:tc>
                    <a:tc>
                      <a:txBody>
                        <a:bodyPr/>
                        <a:lstStyle/>
                        <a:p>
                          <a:endParaRPr lang="en-US"/>
                        </a:p>
                      </a:txBody>
                      <a:tcPr>
                        <a:blipFill>
                          <a:blip r:embed="rId2"/>
                          <a:stretch>
                            <a:fillRect l="-58278" t="-630000" r="-404636" b="-430000"/>
                          </a:stretch>
                        </a:blipFill>
                      </a:tcPr>
                    </a:tc>
                    <a:tc>
                      <a:txBody>
                        <a:bodyPr/>
                        <a:lstStyle/>
                        <a:p>
                          <a:pPr algn="ctr"/>
                          <a:r>
                            <a:rPr lang="en-US" altLang="zh-CN" sz="1600" dirty="0"/>
                            <a:t>40</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a:t>
                          </a:r>
                          <a:r>
                            <a:rPr lang="en-US" sz="1600" dirty="0">
                              <a:solidFill>
                                <a:srgbClr val="FF0000"/>
                              </a:solidFill>
                            </a:rPr>
                            <a:t>66</a:t>
                          </a:r>
                          <a:r>
                            <a:rPr lang="en-US" altLang="zh-CN" sz="1600" dirty="0">
                              <a:solidFill>
                                <a:srgbClr val="FF0000"/>
                              </a:solidFill>
                            </a:rPr>
                            <a:t>+</a:t>
                          </a:r>
                          <a:r>
                            <a:rPr lang="en-US" sz="1600" dirty="0">
                              <a:solidFill>
                                <a:srgbClr val="FF0000"/>
                              </a:solidFill>
                            </a:rPr>
                            <a:t>67</a:t>
                          </a: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)/2=66.5</a:t>
                          </a:r>
                        </a:p>
                      </a:txBody>
                      <a:tcPr/>
                    </a:tc>
                    <a:tc>
                      <a:txBody>
                        <a:bodyPr/>
                        <a:lstStyle/>
                        <a:p>
                          <a:pPr algn="l"/>
                          <a:r>
                            <a:rPr lang="en-US" sz="1600" dirty="0"/>
                            <a:t>40/100=0.4</a:t>
                          </a:r>
                        </a:p>
                      </a:txBody>
                      <a:tcPr/>
                    </a:tc>
                    <a:tc>
                      <a:txBody>
                        <a:bodyPr/>
                        <a:lstStyle/>
                        <a:p>
                          <a:pPr algn="l"/>
                          <a:r>
                            <a:rPr lang="en-US" sz="1600" dirty="0"/>
                            <a:t>0.23+0.4=0.63</a:t>
                          </a:r>
                        </a:p>
                      </a:txBody>
                      <a:tcPr/>
                    </a:tc>
                    <a:extLst>
                      <a:ext uri="{0D108BD9-81ED-4DB2-BD59-A6C34878D82A}">
                        <a16:rowId xmlns:a16="http://schemas.microsoft.com/office/drawing/2014/main" val="710546468"/>
                      </a:ext>
                    </a:extLst>
                  </a:tr>
                  <a:tr h="370840">
                    <a:tc>
                      <a:txBody>
                        <a:bodyPr/>
                        <a:lstStyle/>
                        <a:p>
                          <a:endParaRPr lang="en-US"/>
                        </a:p>
                      </a:txBody>
                      <a:tcPr>
                        <a:blipFill>
                          <a:blip r:embed="rId2"/>
                          <a:stretch>
                            <a:fillRect l="-571" t="-718033" r="-870857" b="-322951"/>
                          </a:stretch>
                        </a:blipFill>
                      </a:tcPr>
                    </a:tc>
                    <a:tc>
                      <a:txBody>
                        <a:bodyPr/>
                        <a:lstStyle/>
                        <a:p>
                          <a:endParaRPr lang="en-US"/>
                        </a:p>
                      </a:txBody>
                      <a:tcPr>
                        <a:blipFill>
                          <a:blip r:embed="rId2"/>
                          <a:stretch>
                            <a:fillRect l="-58278" t="-718033" r="-404636" b="-322951"/>
                          </a:stretch>
                        </a:blipFill>
                      </a:tcPr>
                    </a:tc>
                    <a:tc>
                      <a:txBody>
                        <a:bodyPr/>
                        <a:lstStyle/>
                        <a:p>
                          <a:pPr algn="ctr"/>
                          <a:r>
                            <a:rPr lang="en-US" altLang="zh-CN" sz="1600" dirty="0"/>
                            <a:t>17</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a:t>
                          </a:r>
                          <a:r>
                            <a:rPr lang="en-US" sz="1600" dirty="0">
                              <a:solidFill>
                                <a:srgbClr val="FF0000"/>
                              </a:solidFill>
                            </a:rPr>
                            <a:t>68</a:t>
                          </a:r>
                          <a:r>
                            <a:rPr lang="en-US" altLang="zh-CN" sz="1600" dirty="0">
                              <a:solidFill>
                                <a:srgbClr val="FF0000"/>
                              </a:solidFill>
                            </a:rPr>
                            <a:t>+</a:t>
                          </a:r>
                          <a:r>
                            <a:rPr lang="en-US" sz="1600" dirty="0">
                              <a:solidFill>
                                <a:srgbClr val="FF0000"/>
                              </a:solidFill>
                            </a:rPr>
                            <a:t>69</a:t>
                          </a: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)/2=68.5</a:t>
                          </a:r>
                        </a:p>
                      </a:txBody>
                      <a:tcPr/>
                    </a:tc>
                    <a:tc>
                      <a:txBody>
                        <a:bodyPr/>
                        <a:lstStyle/>
                        <a:p>
                          <a:pPr algn="l"/>
                          <a:r>
                            <a:rPr lang="en-US" sz="1600" dirty="0"/>
                            <a:t>17/100=0.17</a:t>
                          </a:r>
                        </a:p>
                      </a:txBody>
                      <a:tcPr/>
                    </a:tc>
                    <a:tc>
                      <a:txBody>
                        <a:bodyPr/>
                        <a:lstStyle/>
                        <a:p>
                          <a:pPr algn="l"/>
                          <a:r>
                            <a:rPr lang="en-US" sz="1600" dirty="0"/>
                            <a:t>0.63+0.17=0.8</a:t>
                          </a:r>
                        </a:p>
                      </a:txBody>
                      <a:tcPr/>
                    </a:tc>
                    <a:extLst>
                      <a:ext uri="{0D108BD9-81ED-4DB2-BD59-A6C34878D82A}">
                        <a16:rowId xmlns:a16="http://schemas.microsoft.com/office/drawing/2014/main" val="2926208367"/>
                      </a:ext>
                    </a:extLst>
                  </a:tr>
                  <a:tr h="372333">
                    <a:tc>
                      <a:txBody>
                        <a:bodyPr/>
                        <a:lstStyle/>
                        <a:p>
                          <a:endParaRPr lang="en-US"/>
                        </a:p>
                      </a:txBody>
                      <a:tcPr>
                        <a:blipFill>
                          <a:blip r:embed="rId2"/>
                          <a:stretch>
                            <a:fillRect l="-571" t="-818033" r="-870857" b="-222951"/>
                          </a:stretch>
                        </a:blipFill>
                      </a:tcPr>
                    </a:tc>
                    <a:tc>
                      <a:txBody>
                        <a:bodyPr/>
                        <a:lstStyle/>
                        <a:p>
                          <a:endParaRPr lang="en-US"/>
                        </a:p>
                      </a:txBody>
                      <a:tcPr>
                        <a:blipFill>
                          <a:blip r:embed="rId2"/>
                          <a:stretch>
                            <a:fillRect l="-58278" t="-818033" r="-404636" b="-222951"/>
                          </a:stretch>
                        </a:blipFill>
                      </a:tcPr>
                    </a:tc>
                    <a:tc>
                      <a:txBody>
                        <a:bodyPr/>
                        <a:lstStyle/>
                        <a:p>
                          <a:pPr algn="ctr"/>
                          <a:r>
                            <a:rPr lang="en-US" altLang="zh-CN" sz="1600" dirty="0"/>
                            <a:t>12</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a:t>
                          </a:r>
                          <a:r>
                            <a:rPr kumimoji="0" lang="en-US" sz="1600" b="0" i="0" u="none" strike="noStrike" kern="1200" cap="none" spc="0" normalizeH="0" baseline="0" noProof="0" dirty="0">
                              <a:ln>
                                <a:noFill/>
                              </a:ln>
                              <a:solidFill>
                                <a:srgbClr val="FF0000"/>
                              </a:solidFill>
                              <a:effectLst/>
                              <a:uLnTx/>
                              <a:uFillTx/>
                              <a:latin typeface="Trebuchet MS" panose="020B0603020202020204"/>
                              <a:ea typeface="+mn-ea"/>
                              <a:cs typeface="+mn-cs"/>
                            </a:rPr>
                            <a:t>70</a:t>
                          </a:r>
                          <a:r>
                            <a:rPr lang="en-US" altLang="zh-CN" sz="1600" dirty="0">
                              <a:solidFill>
                                <a:srgbClr val="FF0000"/>
                              </a:solidFill>
                            </a:rPr>
                            <a:t>+</a:t>
                          </a:r>
                          <a:r>
                            <a:rPr lang="en-US" sz="1600" dirty="0">
                              <a:solidFill>
                                <a:srgbClr val="FF0000"/>
                              </a:solidFill>
                            </a:rPr>
                            <a:t>71</a:t>
                          </a:r>
                          <a:r>
                            <a:rPr kumimoji="0" lang="en-US" sz="1600" b="0" i="0" u="none" strike="noStrike" kern="1200" cap="none" spc="0" normalizeH="0" baseline="0" noProof="0" dirty="0">
                              <a:ln>
                                <a:noFill/>
                              </a:ln>
                              <a:solidFill>
                                <a:prstClr val="black"/>
                              </a:solidFill>
                              <a:effectLst/>
                              <a:uLnTx/>
                              <a:uFillTx/>
                              <a:latin typeface="Trebuchet MS" panose="020B0603020202020204"/>
                              <a:ea typeface="+mn-ea"/>
                              <a:cs typeface="+mn-cs"/>
                            </a:rPr>
                            <a:t>)/2=70.5</a:t>
                          </a:r>
                        </a:p>
                      </a:txBody>
                      <a:tcPr/>
                    </a:tc>
                    <a:tc>
                      <a:txBody>
                        <a:bodyPr/>
                        <a:lstStyle/>
                        <a:p>
                          <a:pPr algn="l"/>
                          <a:r>
                            <a:rPr lang="en-US" sz="1600" dirty="0"/>
                            <a:t>12/100=0.12</a:t>
                          </a:r>
                        </a:p>
                      </a:txBody>
                      <a:tcPr/>
                    </a:tc>
                    <a:tc>
                      <a:txBody>
                        <a:bodyPr/>
                        <a:lstStyle/>
                        <a:p>
                          <a:pPr algn="l"/>
                          <a:r>
                            <a:rPr lang="en-US" sz="1600" dirty="0"/>
                            <a:t>0.8+0.12=0.92</a:t>
                          </a:r>
                        </a:p>
                      </a:txBody>
                      <a:tcPr/>
                    </a:tc>
                    <a:extLst>
                      <a:ext uri="{0D108BD9-81ED-4DB2-BD59-A6C34878D82A}">
                        <a16:rowId xmlns:a16="http://schemas.microsoft.com/office/drawing/2014/main" val="4146768568"/>
                      </a:ext>
                    </a:extLst>
                  </a:tr>
                  <a:tr h="370840">
                    <a:tc>
                      <a:txBody>
                        <a:bodyPr/>
                        <a:lstStyle/>
                        <a:p>
                          <a:endParaRPr lang="en-US"/>
                        </a:p>
                      </a:txBody>
                      <a:tcPr>
                        <a:blipFill>
                          <a:blip r:embed="rId2"/>
                          <a:stretch>
                            <a:fillRect l="-571" t="-918033" r="-870857" b="-122951"/>
                          </a:stretch>
                        </a:blipFill>
                      </a:tcPr>
                    </a:tc>
                    <a:tc>
                      <a:txBody>
                        <a:bodyPr/>
                        <a:lstStyle/>
                        <a:p>
                          <a:endParaRPr lang="en-US"/>
                        </a:p>
                      </a:txBody>
                      <a:tcPr>
                        <a:blipFill>
                          <a:blip r:embed="rId2"/>
                          <a:stretch>
                            <a:fillRect l="-58278" t="-918033" r="-404636" b="-122951"/>
                          </a:stretch>
                        </a:blipFill>
                      </a:tcPr>
                    </a:tc>
                    <a:tc>
                      <a:txBody>
                        <a:bodyPr/>
                        <a:lstStyle/>
                        <a:p>
                          <a:pPr algn="ctr"/>
                          <a:r>
                            <a:rPr lang="en-US" altLang="zh-CN" sz="1600" dirty="0"/>
                            <a:t>7</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(72</a:t>
                          </a:r>
                          <a:r>
                            <a:rPr lang="en-US" altLang="zh-CN" sz="1600" dirty="0">
                              <a:solidFill>
                                <a:srgbClr val="FF0000"/>
                              </a:solidFill>
                            </a:rPr>
                            <a:t>+</a:t>
                          </a:r>
                          <a:r>
                            <a:rPr lang="en-US" sz="1600" dirty="0">
                              <a:solidFill>
                                <a:srgbClr val="FF0000"/>
                              </a:solidFill>
                            </a:rPr>
                            <a:t>73)</a:t>
                          </a:r>
                          <a:r>
                            <a:rPr lang="en-US" sz="1600" dirty="0">
                              <a:solidFill>
                                <a:schemeClr val="tx1"/>
                              </a:solidFill>
                            </a:rPr>
                            <a:t>/2=72.5</a:t>
                          </a:r>
                        </a:p>
                      </a:txBody>
                      <a:tcPr/>
                    </a:tc>
                    <a:tc>
                      <a:txBody>
                        <a:bodyPr/>
                        <a:lstStyle/>
                        <a:p>
                          <a:pPr algn="l"/>
                          <a:r>
                            <a:rPr lang="en-US" sz="1600" dirty="0"/>
                            <a:t>7/100=0.07</a:t>
                          </a:r>
                        </a:p>
                      </a:txBody>
                      <a:tcPr/>
                    </a:tc>
                    <a:tc>
                      <a:txBody>
                        <a:bodyPr/>
                        <a:lstStyle/>
                        <a:p>
                          <a:pPr algn="l"/>
                          <a:r>
                            <a:rPr lang="en-US" sz="1600" dirty="0"/>
                            <a:t>0.92+0.07=0.99</a:t>
                          </a:r>
                        </a:p>
                      </a:txBody>
                      <a:tcPr/>
                    </a:tc>
                    <a:extLst>
                      <a:ext uri="{0D108BD9-81ED-4DB2-BD59-A6C34878D82A}">
                        <a16:rowId xmlns:a16="http://schemas.microsoft.com/office/drawing/2014/main" val="286549972"/>
                      </a:ext>
                    </a:extLst>
                  </a:tr>
                  <a:tr h="370840">
                    <a:tc>
                      <a:txBody>
                        <a:bodyPr/>
                        <a:lstStyle/>
                        <a:p>
                          <a:endParaRPr lang="en-US"/>
                        </a:p>
                      </a:txBody>
                      <a:tcPr>
                        <a:blipFill>
                          <a:blip r:embed="rId2"/>
                          <a:stretch>
                            <a:fillRect l="-571" t="-1018033" r="-870857" b="-22951"/>
                          </a:stretch>
                        </a:blipFill>
                      </a:tcPr>
                    </a:tc>
                    <a:tc>
                      <a:txBody>
                        <a:bodyPr/>
                        <a:lstStyle/>
                        <a:p>
                          <a:endParaRPr lang="en-US"/>
                        </a:p>
                      </a:txBody>
                      <a:tcPr>
                        <a:blipFill>
                          <a:blip r:embed="rId2"/>
                          <a:stretch>
                            <a:fillRect l="-58278" t="-1018033" r="-404636" b="-22951"/>
                          </a:stretch>
                        </a:blipFill>
                      </a:tcPr>
                    </a:tc>
                    <a:tc>
                      <a:txBody>
                        <a:bodyPr/>
                        <a:lstStyle/>
                        <a:p>
                          <a:pPr algn="ctr"/>
                          <a:r>
                            <a:rPr lang="en-US" altLang="zh-CN" sz="1600" dirty="0"/>
                            <a:t>1</a:t>
                          </a:r>
                          <a:endParaRPr lang="en-US" sz="16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(74</a:t>
                          </a:r>
                          <a:r>
                            <a:rPr lang="en-US" altLang="zh-CN" sz="1600" dirty="0">
                              <a:solidFill>
                                <a:srgbClr val="FF0000"/>
                              </a:solidFill>
                            </a:rPr>
                            <a:t>+</a:t>
                          </a:r>
                          <a:r>
                            <a:rPr lang="en-US" sz="1600" dirty="0">
                              <a:solidFill>
                                <a:srgbClr val="FF0000"/>
                              </a:solidFill>
                            </a:rPr>
                            <a:t>75)</a:t>
                          </a:r>
                          <a:r>
                            <a:rPr lang="en-US" sz="1600" dirty="0">
                              <a:solidFill>
                                <a:schemeClr val="tx1"/>
                              </a:solidFill>
                            </a:rPr>
                            <a:t>/2=74.5</a:t>
                          </a:r>
                        </a:p>
                      </a:txBody>
                      <a:tcPr/>
                    </a:tc>
                    <a:tc>
                      <a:txBody>
                        <a:bodyPr/>
                        <a:lstStyle/>
                        <a:p>
                          <a:pPr algn="l"/>
                          <a:r>
                            <a:rPr lang="en-US" sz="1600" dirty="0"/>
                            <a:t>1/100=0.01</a:t>
                          </a:r>
                        </a:p>
                      </a:txBody>
                      <a:tcPr/>
                    </a:tc>
                    <a:tc>
                      <a:txBody>
                        <a:bodyPr/>
                        <a:lstStyle/>
                        <a:p>
                          <a:pPr algn="l"/>
                          <a:r>
                            <a:rPr lang="en-US" sz="1600" dirty="0"/>
                            <a:t>0.99+0.01=1</a:t>
                          </a:r>
                        </a:p>
                      </a:txBody>
                      <a:tcPr/>
                    </a:tc>
                    <a:extLst>
                      <a:ext uri="{0D108BD9-81ED-4DB2-BD59-A6C34878D82A}">
                        <a16:rowId xmlns:a16="http://schemas.microsoft.com/office/drawing/2014/main" val="4206603231"/>
                      </a:ext>
                    </a:extLst>
                  </a:tr>
                </a:tbl>
              </a:graphicData>
            </a:graphic>
          </p:graphicFrame>
        </mc:Fallback>
      </mc:AlternateContent>
    </p:spTree>
    <p:extLst>
      <p:ext uri="{BB962C8B-B14F-4D97-AF65-F5344CB8AC3E}">
        <p14:creationId xmlns:p14="http://schemas.microsoft.com/office/powerpoint/2010/main" val="1624164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7C05E-A197-41AA-B83B-C51799BE47B5}"/>
              </a:ext>
            </a:extLst>
          </p:cNvPr>
          <p:cNvSpPr>
            <a:spLocks noGrp="1"/>
          </p:cNvSpPr>
          <p:nvPr>
            <p:ph type="title"/>
          </p:nvPr>
        </p:nvSpPr>
        <p:spPr>
          <a:xfrm>
            <a:off x="677334" y="609600"/>
            <a:ext cx="8596668" cy="893523"/>
          </a:xfrm>
        </p:spPr>
        <p:txBody>
          <a:bodyPr>
            <a:normAutofit fontScale="90000"/>
          </a:bodyPr>
          <a:lstStyle/>
          <a:p>
            <a:r>
              <a:rPr lang="en-US" sz="2700" dirty="0"/>
              <a:t>The following histogram displays the heights on the x-axis and relative frequency on the y-axis.</a:t>
            </a:r>
            <a:br>
              <a:rPr lang="en-US" dirty="0"/>
            </a:br>
            <a:endParaRPr lang="en-US" dirty="0"/>
          </a:p>
        </p:txBody>
      </p:sp>
      <p:pic>
        <p:nvPicPr>
          <p:cNvPr id="4" name="Content Placeholder 3">
            <a:extLst>
              <a:ext uri="{FF2B5EF4-FFF2-40B4-BE49-F238E27FC236}">
                <a16:creationId xmlns:a16="http://schemas.microsoft.com/office/drawing/2014/main" id="{649076B5-03A8-4D57-9C9E-C0BED67599B7}"/>
              </a:ext>
            </a:extLst>
          </p:cNvPr>
          <p:cNvPicPr>
            <a:picLocks noGrp="1" noChangeAspect="1"/>
          </p:cNvPicPr>
          <p:nvPr>
            <p:ph idx="1"/>
          </p:nvPr>
        </p:nvPicPr>
        <p:blipFill rotWithShape="1">
          <a:blip r:embed="rId2"/>
          <a:srcRect b="24001"/>
          <a:stretch/>
        </p:blipFill>
        <p:spPr>
          <a:xfrm>
            <a:off x="2423319" y="1987550"/>
            <a:ext cx="5105400" cy="2779759"/>
          </a:xfrm>
          <a:prstGeom prst="rect">
            <a:avLst/>
          </a:prstGeom>
        </p:spPr>
      </p:pic>
      <p:sp>
        <p:nvSpPr>
          <p:cNvPr id="9" name="TextBox 8">
            <a:extLst>
              <a:ext uri="{FF2B5EF4-FFF2-40B4-BE49-F238E27FC236}">
                <a16:creationId xmlns:a16="http://schemas.microsoft.com/office/drawing/2014/main" id="{CCE7DE84-3165-41C9-8383-7B078571D09C}"/>
              </a:ext>
            </a:extLst>
          </p:cNvPr>
          <p:cNvSpPr txBox="1"/>
          <p:nvPr/>
        </p:nvSpPr>
        <p:spPr>
          <a:xfrm rot="1516563">
            <a:off x="3690788" y="4869105"/>
            <a:ext cx="425654" cy="230832"/>
          </a:xfrm>
          <a:prstGeom prst="rect">
            <a:avLst/>
          </a:prstGeom>
          <a:noFill/>
        </p:spPr>
        <p:txBody>
          <a:bodyPr wrap="square" rtlCol="0">
            <a:spAutoFit/>
          </a:bodyPr>
          <a:lstStyle/>
          <a:p>
            <a:r>
              <a:rPr lang="en-US" sz="900" dirty="0"/>
              <a:t>61.5</a:t>
            </a:r>
          </a:p>
        </p:txBody>
      </p:sp>
      <p:sp>
        <p:nvSpPr>
          <p:cNvPr id="10" name="TextBox 9">
            <a:extLst>
              <a:ext uri="{FF2B5EF4-FFF2-40B4-BE49-F238E27FC236}">
                <a16:creationId xmlns:a16="http://schemas.microsoft.com/office/drawing/2014/main" id="{62F7ED98-DD45-4701-A127-808354FEE03B}"/>
              </a:ext>
            </a:extLst>
          </p:cNvPr>
          <p:cNvSpPr txBox="1"/>
          <p:nvPr/>
        </p:nvSpPr>
        <p:spPr>
          <a:xfrm rot="1516563">
            <a:off x="4082884" y="4870584"/>
            <a:ext cx="425654" cy="230832"/>
          </a:xfrm>
          <a:prstGeom prst="rect">
            <a:avLst/>
          </a:prstGeom>
          <a:noFill/>
        </p:spPr>
        <p:txBody>
          <a:bodyPr wrap="square" rtlCol="0">
            <a:spAutoFit/>
          </a:bodyPr>
          <a:lstStyle/>
          <a:p>
            <a:r>
              <a:rPr lang="en-US" sz="900" dirty="0"/>
              <a:t>63.5</a:t>
            </a:r>
          </a:p>
        </p:txBody>
      </p:sp>
      <p:sp>
        <p:nvSpPr>
          <p:cNvPr id="11" name="TextBox 10">
            <a:extLst>
              <a:ext uri="{FF2B5EF4-FFF2-40B4-BE49-F238E27FC236}">
                <a16:creationId xmlns:a16="http://schemas.microsoft.com/office/drawing/2014/main" id="{8C6FE974-D191-4792-9B0F-833DF9220814}"/>
              </a:ext>
            </a:extLst>
          </p:cNvPr>
          <p:cNvSpPr txBox="1"/>
          <p:nvPr/>
        </p:nvSpPr>
        <p:spPr>
          <a:xfrm rot="1516563">
            <a:off x="4437992" y="4861706"/>
            <a:ext cx="425654" cy="230832"/>
          </a:xfrm>
          <a:prstGeom prst="rect">
            <a:avLst/>
          </a:prstGeom>
          <a:noFill/>
        </p:spPr>
        <p:txBody>
          <a:bodyPr wrap="square" rtlCol="0">
            <a:spAutoFit/>
          </a:bodyPr>
          <a:lstStyle/>
          <a:p>
            <a:r>
              <a:rPr lang="en-US" sz="900" dirty="0"/>
              <a:t>65.5</a:t>
            </a:r>
          </a:p>
        </p:txBody>
      </p:sp>
      <p:sp>
        <p:nvSpPr>
          <p:cNvPr id="12" name="TextBox 11">
            <a:extLst>
              <a:ext uri="{FF2B5EF4-FFF2-40B4-BE49-F238E27FC236}">
                <a16:creationId xmlns:a16="http://schemas.microsoft.com/office/drawing/2014/main" id="{6D4B0734-207F-455B-97FC-9674F85E595B}"/>
              </a:ext>
            </a:extLst>
          </p:cNvPr>
          <p:cNvSpPr txBox="1"/>
          <p:nvPr/>
        </p:nvSpPr>
        <p:spPr>
          <a:xfrm rot="1516563">
            <a:off x="4855240" y="4870584"/>
            <a:ext cx="425654" cy="230832"/>
          </a:xfrm>
          <a:prstGeom prst="rect">
            <a:avLst/>
          </a:prstGeom>
          <a:noFill/>
        </p:spPr>
        <p:txBody>
          <a:bodyPr wrap="square" rtlCol="0">
            <a:spAutoFit/>
          </a:bodyPr>
          <a:lstStyle/>
          <a:p>
            <a:r>
              <a:rPr lang="en-US" sz="900" dirty="0"/>
              <a:t>67.5</a:t>
            </a:r>
          </a:p>
        </p:txBody>
      </p:sp>
      <p:sp>
        <p:nvSpPr>
          <p:cNvPr id="13" name="TextBox 12">
            <a:extLst>
              <a:ext uri="{FF2B5EF4-FFF2-40B4-BE49-F238E27FC236}">
                <a16:creationId xmlns:a16="http://schemas.microsoft.com/office/drawing/2014/main" id="{E8ABCD7C-F247-42D2-AEDF-929956F3E657}"/>
              </a:ext>
            </a:extLst>
          </p:cNvPr>
          <p:cNvSpPr txBox="1"/>
          <p:nvPr/>
        </p:nvSpPr>
        <p:spPr>
          <a:xfrm rot="1516563">
            <a:off x="5272492" y="4852829"/>
            <a:ext cx="425654" cy="230832"/>
          </a:xfrm>
          <a:prstGeom prst="rect">
            <a:avLst/>
          </a:prstGeom>
          <a:noFill/>
        </p:spPr>
        <p:txBody>
          <a:bodyPr wrap="square" rtlCol="0">
            <a:spAutoFit/>
          </a:bodyPr>
          <a:lstStyle/>
          <a:p>
            <a:r>
              <a:rPr lang="en-US" sz="900" dirty="0"/>
              <a:t>69.5</a:t>
            </a:r>
          </a:p>
        </p:txBody>
      </p:sp>
      <p:sp>
        <p:nvSpPr>
          <p:cNvPr id="14" name="TextBox 13">
            <a:extLst>
              <a:ext uri="{FF2B5EF4-FFF2-40B4-BE49-F238E27FC236}">
                <a16:creationId xmlns:a16="http://schemas.microsoft.com/office/drawing/2014/main" id="{7B151879-7CE0-4A39-8C07-225272527597}"/>
              </a:ext>
            </a:extLst>
          </p:cNvPr>
          <p:cNvSpPr txBox="1"/>
          <p:nvPr/>
        </p:nvSpPr>
        <p:spPr>
          <a:xfrm rot="1516563">
            <a:off x="5654232" y="4835074"/>
            <a:ext cx="425654" cy="230832"/>
          </a:xfrm>
          <a:prstGeom prst="rect">
            <a:avLst/>
          </a:prstGeom>
          <a:noFill/>
        </p:spPr>
        <p:txBody>
          <a:bodyPr wrap="square" rtlCol="0">
            <a:spAutoFit/>
          </a:bodyPr>
          <a:lstStyle/>
          <a:p>
            <a:r>
              <a:rPr lang="en-US" sz="900" dirty="0"/>
              <a:t>71.5</a:t>
            </a:r>
          </a:p>
        </p:txBody>
      </p:sp>
      <p:sp>
        <p:nvSpPr>
          <p:cNvPr id="15" name="TextBox 14">
            <a:extLst>
              <a:ext uri="{FF2B5EF4-FFF2-40B4-BE49-F238E27FC236}">
                <a16:creationId xmlns:a16="http://schemas.microsoft.com/office/drawing/2014/main" id="{CD88CBF3-65D0-497A-B578-730D3278CCAC}"/>
              </a:ext>
            </a:extLst>
          </p:cNvPr>
          <p:cNvSpPr txBox="1"/>
          <p:nvPr/>
        </p:nvSpPr>
        <p:spPr>
          <a:xfrm rot="1516563">
            <a:off x="6027093" y="4817319"/>
            <a:ext cx="425654" cy="230832"/>
          </a:xfrm>
          <a:prstGeom prst="rect">
            <a:avLst/>
          </a:prstGeom>
          <a:noFill/>
        </p:spPr>
        <p:txBody>
          <a:bodyPr wrap="square" rtlCol="0">
            <a:spAutoFit/>
          </a:bodyPr>
          <a:lstStyle/>
          <a:p>
            <a:r>
              <a:rPr lang="en-US" sz="900" dirty="0"/>
              <a:t>73.5</a:t>
            </a:r>
          </a:p>
        </p:txBody>
      </p:sp>
      <p:sp>
        <p:nvSpPr>
          <p:cNvPr id="16" name="TextBox 15">
            <a:extLst>
              <a:ext uri="{FF2B5EF4-FFF2-40B4-BE49-F238E27FC236}">
                <a16:creationId xmlns:a16="http://schemas.microsoft.com/office/drawing/2014/main" id="{021FF687-4C7F-4738-AA7C-E6353E4C47FF}"/>
              </a:ext>
            </a:extLst>
          </p:cNvPr>
          <p:cNvSpPr txBox="1"/>
          <p:nvPr/>
        </p:nvSpPr>
        <p:spPr>
          <a:xfrm rot="1516563">
            <a:off x="6415723" y="4864751"/>
            <a:ext cx="494375" cy="230832"/>
          </a:xfrm>
          <a:prstGeom prst="rect">
            <a:avLst/>
          </a:prstGeom>
          <a:noFill/>
        </p:spPr>
        <p:txBody>
          <a:bodyPr wrap="square" rtlCol="0">
            <a:spAutoFit/>
          </a:bodyPr>
          <a:lstStyle/>
          <a:p>
            <a:r>
              <a:rPr lang="en-US" sz="900" dirty="0"/>
              <a:t>75.5</a:t>
            </a:r>
          </a:p>
        </p:txBody>
      </p:sp>
      <p:sp>
        <p:nvSpPr>
          <p:cNvPr id="17" name="TextBox 16">
            <a:extLst>
              <a:ext uri="{FF2B5EF4-FFF2-40B4-BE49-F238E27FC236}">
                <a16:creationId xmlns:a16="http://schemas.microsoft.com/office/drawing/2014/main" id="{13241E42-B172-4A3D-AAFE-B658DCCC2EFA}"/>
              </a:ext>
            </a:extLst>
          </p:cNvPr>
          <p:cNvSpPr txBox="1"/>
          <p:nvPr/>
        </p:nvSpPr>
        <p:spPr>
          <a:xfrm rot="1516563">
            <a:off x="3326803" y="4842472"/>
            <a:ext cx="425654" cy="230832"/>
          </a:xfrm>
          <a:prstGeom prst="rect">
            <a:avLst/>
          </a:prstGeom>
          <a:noFill/>
        </p:spPr>
        <p:txBody>
          <a:bodyPr wrap="square" rtlCol="0">
            <a:spAutoFit/>
          </a:bodyPr>
          <a:lstStyle/>
          <a:p>
            <a:r>
              <a:rPr lang="en-US" sz="900" dirty="0"/>
              <a:t>59.5</a:t>
            </a:r>
          </a:p>
        </p:txBody>
      </p:sp>
      <p:sp>
        <p:nvSpPr>
          <p:cNvPr id="18" name="TextBox 17">
            <a:extLst>
              <a:ext uri="{FF2B5EF4-FFF2-40B4-BE49-F238E27FC236}">
                <a16:creationId xmlns:a16="http://schemas.microsoft.com/office/drawing/2014/main" id="{EFE7964F-E58C-4B22-B317-CCBB14530ACC}"/>
              </a:ext>
            </a:extLst>
          </p:cNvPr>
          <p:cNvSpPr txBox="1"/>
          <p:nvPr/>
        </p:nvSpPr>
        <p:spPr>
          <a:xfrm>
            <a:off x="4385569" y="5140171"/>
            <a:ext cx="1296139" cy="369332"/>
          </a:xfrm>
          <a:prstGeom prst="rect">
            <a:avLst/>
          </a:prstGeom>
          <a:noFill/>
        </p:spPr>
        <p:txBody>
          <a:bodyPr wrap="square" rtlCol="0">
            <a:spAutoFit/>
          </a:bodyPr>
          <a:lstStyle/>
          <a:p>
            <a:r>
              <a:rPr lang="en-US" dirty="0"/>
              <a:t>Heights</a:t>
            </a:r>
          </a:p>
        </p:txBody>
      </p:sp>
    </p:spTree>
    <p:extLst>
      <p:ext uri="{BB962C8B-B14F-4D97-AF65-F5344CB8AC3E}">
        <p14:creationId xmlns:p14="http://schemas.microsoft.com/office/powerpoint/2010/main" val="40983881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510</TotalTime>
  <Words>651</Words>
  <Application>Microsoft Office PowerPoint</Application>
  <PresentationFormat>Widescreen</PresentationFormat>
  <Paragraphs>176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Cambria Math</vt:lpstr>
      <vt:lpstr>Trebuchet MS</vt:lpstr>
      <vt:lpstr>Wingdings 3</vt:lpstr>
      <vt:lpstr>Facet</vt:lpstr>
      <vt:lpstr>Lecture Notes</vt:lpstr>
      <vt:lpstr>Frequency</vt:lpstr>
      <vt:lpstr>Stem-and-Leaf Graphs (Stemplots)</vt:lpstr>
      <vt:lpstr>Histograms</vt:lpstr>
      <vt:lpstr>Histograms Example</vt:lpstr>
      <vt:lpstr>Width</vt:lpstr>
      <vt:lpstr>PowerPoint Presentation</vt:lpstr>
      <vt:lpstr>Table:</vt:lpstr>
      <vt:lpstr>The following histogram displays the heights on the x-axis and relative frequency on the y-axis. </vt:lpstr>
      <vt:lpstr>Practice 1</vt:lpstr>
      <vt:lpstr>Practice 2</vt:lpstr>
    </vt:vector>
  </TitlesOfParts>
  <Company>Borough of Manhattan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Notes</dc:title>
  <dc:creator>Ke Xin</dc:creator>
  <cp:lastModifiedBy>生 啊</cp:lastModifiedBy>
  <cp:revision>60</cp:revision>
  <dcterms:created xsi:type="dcterms:W3CDTF">2018-08-14T14:27:56Z</dcterms:created>
  <dcterms:modified xsi:type="dcterms:W3CDTF">2019-08-25T16:12:08Z</dcterms:modified>
</cp:coreProperties>
</file>